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4E2402"/>
    <a:srgbClr val="753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9452" autoAdjust="0"/>
    <p:restoredTop sz="93284" autoAdjust="0"/>
  </p:normalViewPr>
  <p:slideViewPr>
    <p:cSldViewPr snapToGrid="0" snapToObjects="1">
      <p:cViewPr>
        <p:scale>
          <a:sx n="25" d="100"/>
          <a:sy n="25" d="100"/>
        </p:scale>
        <p:origin x="252" y="1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derek%201:Dropbox:Grad%20School:Research:Projects:IRR%20SM:EH:IRR_Enzymatic_Hydrolysis_HPL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1666717855334501"/>
          <c:y val="3.8645418326693201E-2"/>
          <c:w val="0.84718187725971705"/>
          <c:h val="0.76610393073375804"/>
        </c:manualLayout>
      </c:layout>
      <c:scatterChart>
        <c:scatterStyle val="lineMarker"/>
        <c:varyColors val="0"/>
        <c:ser>
          <c:idx val="0"/>
          <c:order val="0"/>
          <c:tx>
            <c:strRef>
              <c:f>Charts!$AA$6</c:f>
              <c:strCache>
                <c:ptCount val="1"/>
                <c:pt idx="0">
                  <c:v>Native</c:v>
                </c:pt>
              </c:strCache>
            </c:strRef>
          </c:tx>
          <c:spPr>
            <a:ln w="9525">
              <a:solidFill>
                <a:srgbClr val="4F81BD">
                  <a:alpha val="50000"/>
                </a:srgbClr>
              </a:solidFill>
              <a:prstDash val="dash"/>
            </a:ln>
          </c:spPr>
          <c:marker>
            <c:symbol val="square"/>
            <c:size val="15"/>
          </c:marker>
          <c:xVal>
            <c:numRef>
              <c:f>Charts!$Z$7:$Z$10</c:f>
              <c:numCache>
                <c:formatCode>General</c:formatCode>
                <c:ptCount val="4"/>
                <c:pt idx="0">
                  <c:v>0</c:v>
                </c:pt>
                <c:pt idx="1">
                  <c:v>250</c:v>
                </c:pt>
                <c:pt idx="2">
                  <c:v>750</c:v>
                </c:pt>
                <c:pt idx="3">
                  <c:v>1000</c:v>
                </c:pt>
              </c:numCache>
            </c:numRef>
          </c:xVal>
          <c:yVal>
            <c:numRef>
              <c:f>Charts!$AA$7:$AA$10</c:f>
              <c:numCache>
                <c:formatCode>General</c:formatCode>
                <c:ptCount val="4"/>
                <c:pt idx="0">
                  <c:v>6.25772937607674E-2</c:v>
                </c:pt>
                <c:pt idx="1">
                  <c:v>0.106365520153828</c:v>
                </c:pt>
                <c:pt idx="2">
                  <c:v>0.28353921350933098</c:v>
                </c:pt>
                <c:pt idx="3">
                  <c:v>0.389253427469752</c:v>
                </c:pt>
              </c:numCache>
            </c:numRef>
          </c:yVal>
          <c:smooth val="0"/>
        </c:ser>
        <c:ser>
          <c:idx val="1"/>
          <c:order val="1"/>
          <c:tx>
            <c:strRef>
              <c:f>Charts!$AB$6</c:f>
              <c:strCache>
                <c:ptCount val="1"/>
                <c:pt idx="0">
                  <c:v>AWE</c:v>
                </c:pt>
              </c:strCache>
            </c:strRef>
          </c:tx>
          <c:spPr>
            <a:ln w="9525">
              <a:solidFill>
                <a:schemeClr val="accent2">
                  <a:alpha val="50000"/>
                </a:schemeClr>
              </a:solidFill>
              <a:prstDash val="dash"/>
            </a:ln>
          </c:spPr>
          <c:marker>
            <c:symbol val="diamond"/>
            <c:size val="15"/>
          </c:marker>
          <c:xVal>
            <c:numRef>
              <c:f>Charts!$Z$7:$Z$10</c:f>
              <c:numCache>
                <c:formatCode>General</c:formatCode>
                <c:ptCount val="4"/>
                <c:pt idx="0">
                  <c:v>0</c:v>
                </c:pt>
                <c:pt idx="1">
                  <c:v>250</c:v>
                </c:pt>
                <c:pt idx="2">
                  <c:v>750</c:v>
                </c:pt>
                <c:pt idx="3">
                  <c:v>1000</c:v>
                </c:pt>
              </c:numCache>
            </c:numRef>
          </c:xVal>
          <c:yVal>
            <c:numRef>
              <c:f>Charts!$AB$7:$AB$10</c:f>
              <c:numCache>
                <c:formatCode>General</c:formatCode>
                <c:ptCount val="4"/>
                <c:pt idx="1">
                  <c:v>8.5291258014285207E-2</c:v>
                </c:pt>
                <c:pt idx="2">
                  <c:v>0.25140002095629299</c:v>
                </c:pt>
                <c:pt idx="3">
                  <c:v>0.356337266683242</c:v>
                </c:pt>
              </c:numCache>
            </c:numRef>
          </c:yVal>
          <c:smooth val="0"/>
        </c:ser>
        <c:ser>
          <c:idx val="2"/>
          <c:order val="2"/>
          <c:tx>
            <c:strRef>
              <c:f>Charts!$AC$6</c:f>
              <c:strCache>
                <c:ptCount val="1"/>
                <c:pt idx="0">
                  <c:v>HWE</c:v>
                </c:pt>
              </c:strCache>
            </c:strRef>
          </c:tx>
          <c:spPr>
            <a:ln w="9525">
              <a:solidFill>
                <a:schemeClr val="accent3">
                  <a:alpha val="50000"/>
                </a:schemeClr>
              </a:solidFill>
              <a:prstDash val="dash"/>
            </a:ln>
          </c:spPr>
          <c:marker>
            <c:symbol val="triangle"/>
            <c:size val="15"/>
          </c:marker>
          <c:xVal>
            <c:numRef>
              <c:f>Charts!$Z$7:$Z$10</c:f>
              <c:numCache>
                <c:formatCode>General</c:formatCode>
                <c:ptCount val="4"/>
                <c:pt idx="0">
                  <c:v>0</c:v>
                </c:pt>
                <c:pt idx="1">
                  <c:v>250</c:v>
                </c:pt>
                <c:pt idx="2">
                  <c:v>750</c:v>
                </c:pt>
                <c:pt idx="3">
                  <c:v>1000</c:v>
                </c:pt>
              </c:numCache>
            </c:numRef>
          </c:xVal>
          <c:yVal>
            <c:numRef>
              <c:f>Charts!$AC$7:$AC$10</c:f>
              <c:numCache>
                <c:formatCode>General</c:formatCode>
                <c:ptCount val="4"/>
                <c:pt idx="0">
                  <c:v>0.26913176577418202</c:v>
                </c:pt>
                <c:pt idx="1">
                  <c:v>0.38925342699999999</c:v>
                </c:pt>
                <c:pt idx="2">
                  <c:v>0.38786871223268099</c:v>
                </c:pt>
                <c:pt idx="3">
                  <c:v>0.420500243331838</c:v>
                </c:pt>
              </c:numCache>
            </c:numRef>
          </c:yVal>
          <c:smooth val="0"/>
        </c:ser>
        <c:ser>
          <c:idx val="3"/>
          <c:order val="3"/>
          <c:tx>
            <c:strRef>
              <c:f>Charts!$AD$6</c:f>
              <c:strCache>
                <c:ptCount val="1"/>
                <c:pt idx="0">
                  <c:v>HWE_AW</c:v>
                </c:pt>
              </c:strCache>
            </c:strRef>
          </c:tx>
          <c:spPr>
            <a:ln w="9525">
              <a:solidFill>
                <a:schemeClr val="accent4">
                  <a:alpha val="50000"/>
                </a:schemeClr>
              </a:solidFill>
              <a:prstDash val="dash"/>
            </a:ln>
          </c:spPr>
          <c:marker>
            <c:symbol val="circle"/>
            <c:size val="15"/>
          </c:marker>
          <c:xVal>
            <c:numRef>
              <c:f>Charts!$Z$7:$Z$10</c:f>
              <c:numCache>
                <c:formatCode>General</c:formatCode>
                <c:ptCount val="4"/>
                <c:pt idx="0">
                  <c:v>0</c:v>
                </c:pt>
                <c:pt idx="1">
                  <c:v>250</c:v>
                </c:pt>
                <c:pt idx="2">
                  <c:v>750</c:v>
                </c:pt>
                <c:pt idx="3">
                  <c:v>1000</c:v>
                </c:pt>
              </c:numCache>
            </c:numRef>
          </c:xVal>
          <c:yVal>
            <c:numRef>
              <c:f>Charts!$AD$7:$AD$10</c:f>
              <c:numCache>
                <c:formatCode>General</c:formatCode>
                <c:ptCount val="4"/>
                <c:pt idx="0">
                  <c:v>0.28897877877014599</c:v>
                </c:pt>
                <c:pt idx="1">
                  <c:v>0.21695468455098901</c:v>
                </c:pt>
                <c:pt idx="2">
                  <c:v>0.21869728436611399</c:v>
                </c:pt>
                <c:pt idx="3">
                  <c:v>0.226319924003753</c:v>
                </c:pt>
              </c:numCache>
            </c:numRef>
          </c:yVal>
          <c:smooth val="0"/>
        </c:ser>
        <c:dLbls>
          <c:showLegendKey val="0"/>
          <c:showVal val="0"/>
          <c:showCatName val="0"/>
          <c:showSerName val="0"/>
          <c:showPercent val="0"/>
          <c:showBubbleSize val="0"/>
        </c:dLbls>
        <c:axId val="172745544"/>
        <c:axId val="172745936"/>
      </c:scatterChart>
      <c:valAx>
        <c:axId val="172745544"/>
        <c:scaling>
          <c:orientation val="minMax"/>
          <c:max val="1000"/>
        </c:scaling>
        <c:delete val="0"/>
        <c:axPos val="b"/>
        <c:title>
          <c:tx>
            <c:rich>
              <a:bodyPr/>
              <a:lstStyle/>
              <a:p>
                <a:pPr>
                  <a:defRPr/>
                </a:pPr>
                <a:r>
                  <a:rPr lang="en-US" dirty="0"/>
                  <a:t>Irradiation Level (</a:t>
                </a:r>
                <a:r>
                  <a:rPr lang="en-US" dirty="0" err="1" smtClean="0"/>
                  <a:t>kGy</a:t>
                </a:r>
                <a:r>
                  <a:rPr lang="en-US" dirty="0" smtClean="0"/>
                  <a:t>)</a:t>
                </a:r>
                <a:endParaRPr lang="en-US" dirty="0"/>
              </a:p>
            </c:rich>
          </c:tx>
          <c:layout>
            <c:manualLayout>
              <c:xMode val="edge"/>
              <c:yMode val="edge"/>
              <c:x val="0.44452612368766398"/>
              <c:y val="0.88884462151394406"/>
            </c:manualLayout>
          </c:layout>
          <c:overlay val="0"/>
        </c:title>
        <c:numFmt formatCode="General" sourceLinked="1"/>
        <c:majorTickMark val="out"/>
        <c:minorTickMark val="none"/>
        <c:tickLblPos val="nextTo"/>
        <c:crossAx val="172745936"/>
        <c:crosses val="autoZero"/>
        <c:crossBetween val="midCat"/>
        <c:majorUnit val="250"/>
      </c:valAx>
      <c:valAx>
        <c:axId val="172745936"/>
        <c:scaling>
          <c:orientation val="minMax"/>
          <c:max val="0.5"/>
        </c:scaling>
        <c:delete val="0"/>
        <c:axPos val="l"/>
        <c:majorGridlines/>
        <c:title>
          <c:tx>
            <c:rich>
              <a:bodyPr/>
              <a:lstStyle/>
              <a:p>
                <a:pPr>
                  <a:defRPr/>
                </a:pPr>
                <a:r>
                  <a:rPr lang="en-US" dirty="0"/>
                  <a:t>Total Carbohydrates in </a:t>
                </a:r>
                <a:r>
                  <a:rPr lang="en-US" dirty="0" err="1"/>
                  <a:t>Hydrolysate</a:t>
                </a:r>
                <a:r>
                  <a:rPr lang="en-US" dirty="0" smtClean="0"/>
                  <a:t> </a:t>
                </a:r>
              </a:p>
              <a:p>
                <a:pPr>
                  <a:defRPr/>
                </a:pPr>
                <a:r>
                  <a:rPr lang="en-US" dirty="0" smtClean="0"/>
                  <a:t>(</a:t>
                </a:r>
                <a:r>
                  <a:rPr lang="en-US" dirty="0" err="1"/>
                  <a:t>g/g</a:t>
                </a:r>
                <a:r>
                  <a:rPr lang="en-US" dirty="0" smtClean="0"/>
                  <a:t> substrate)</a:t>
                </a:r>
                <a:endParaRPr lang="en-US" dirty="0"/>
              </a:p>
            </c:rich>
          </c:tx>
          <c:layout/>
          <c:overlay val="0"/>
        </c:title>
        <c:numFmt formatCode="General" sourceLinked="1"/>
        <c:majorTickMark val="out"/>
        <c:minorTickMark val="none"/>
        <c:tickLblPos val="nextTo"/>
        <c:crossAx val="172745544"/>
        <c:crosses val="autoZero"/>
        <c:crossBetween val="midCat"/>
        <c:majorUnit val="0.1"/>
      </c:valAx>
    </c:plotArea>
    <c:legend>
      <c:legendPos val="r"/>
      <c:layout>
        <c:manualLayout>
          <c:xMode val="edge"/>
          <c:yMode val="edge"/>
          <c:x val="0.82456519293056696"/>
          <c:y val="0.53860871474730998"/>
          <c:w val="0.12986732471373599"/>
          <c:h val="0.25744392508705299"/>
        </c:manualLayout>
      </c:layout>
      <c:overlay val="0"/>
      <c:spPr>
        <a:ln>
          <a:solidFill>
            <a:schemeClr val="tx1"/>
          </a:solidFill>
        </a:ln>
      </c:sp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Native SM</a:t>
            </a:r>
            <a:endParaRPr lang="en-US" dirty="0"/>
          </a:p>
        </c:rich>
      </c:tx>
      <c:layout/>
      <c:overlay val="0"/>
    </c:title>
    <c:autoTitleDeleted val="0"/>
    <c:plotArea>
      <c:layout/>
      <c:scatterChart>
        <c:scatterStyle val="lineMarker"/>
        <c:varyColors val="0"/>
        <c:ser>
          <c:idx val="0"/>
          <c:order val="0"/>
          <c:tx>
            <c:strRef>
              <c:f>IRR!$A$8</c:f>
              <c:strCache>
                <c:ptCount val="1"/>
                <c:pt idx="0">
                  <c:v>0 kGy Native</c:v>
                </c:pt>
              </c:strCache>
            </c:strRef>
          </c:tx>
          <c:spPr>
            <a:ln w="28575">
              <a:noFill/>
            </a:ln>
          </c:spPr>
          <c:marker>
            <c:symbol val="x"/>
            <c:size val="11"/>
            <c:spPr>
              <a:noFill/>
              <a:ln>
                <a:solidFill>
                  <a:schemeClr val="accent4"/>
                </a:solidFill>
              </a:ln>
            </c:spPr>
          </c:marker>
          <c:xVal>
            <c:numRef>
              <c:f>IRR!$C$8:$C$26</c:f>
              <c:numCache>
                <c:formatCode>General</c:formatCode>
                <c:ptCount val="19"/>
                <c:pt idx="0">
                  <c:v>0</c:v>
                </c:pt>
                <c:pt idx="1">
                  <c:v>0</c:v>
                </c:pt>
                <c:pt idx="2">
                  <c:v>6</c:v>
                </c:pt>
                <c:pt idx="3">
                  <c:v>6</c:v>
                </c:pt>
                <c:pt idx="4">
                  <c:v>12</c:v>
                </c:pt>
                <c:pt idx="5">
                  <c:v>12</c:v>
                </c:pt>
                <c:pt idx="6">
                  <c:v>18</c:v>
                </c:pt>
                <c:pt idx="7">
                  <c:v>18</c:v>
                </c:pt>
                <c:pt idx="8">
                  <c:v>24</c:v>
                </c:pt>
                <c:pt idx="9">
                  <c:v>24</c:v>
                </c:pt>
                <c:pt idx="10">
                  <c:v>30</c:v>
                </c:pt>
                <c:pt idx="11">
                  <c:v>30</c:v>
                </c:pt>
                <c:pt idx="12">
                  <c:v>42</c:v>
                </c:pt>
                <c:pt idx="13">
                  <c:v>54</c:v>
                </c:pt>
                <c:pt idx="14">
                  <c:v>54</c:v>
                </c:pt>
                <c:pt idx="15">
                  <c:v>72</c:v>
                </c:pt>
                <c:pt idx="16">
                  <c:v>72</c:v>
                </c:pt>
                <c:pt idx="17">
                  <c:v>72</c:v>
                </c:pt>
                <c:pt idx="18">
                  <c:v>72</c:v>
                </c:pt>
              </c:numCache>
            </c:numRef>
          </c:xVal>
          <c:yVal>
            <c:numRef>
              <c:f>IRR!$O$8:$O$26</c:f>
              <c:numCache>
                <c:formatCode>General</c:formatCode>
                <c:ptCount val="19"/>
                <c:pt idx="0">
                  <c:v>2.70234530763689E-2</c:v>
                </c:pt>
                <c:pt idx="1">
                  <c:v>4.3211483159311503E-2</c:v>
                </c:pt>
                <c:pt idx="2">
                  <c:v>5.3227915269504801E-2</c:v>
                </c:pt>
                <c:pt idx="3">
                  <c:v>6.2850663761813405E-2</c:v>
                </c:pt>
                <c:pt idx="4">
                  <c:v>5.89858737004944E-2</c:v>
                </c:pt>
                <c:pt idx="5">
                  <c:v>6.6275732815799598E-2</c:v>
                </c:pt>
                <c:pt idx="6">
                  <c:v>6.2376142208274997E-2</c:v>
                </c:pt>
                <c:pt idx="7">
                  <c:v>6.5514869636349102E-2</c:v>
                </c:pt>
                <c:pt idx="8">
                  <c:v>6.3749506453926699E-2</c:v>
                </c:pt>
                <c:pt idx="9">
                  <c:v>6.3800224860021099E-2</c:v>
                </c:pt>
                <c:pt idx="10">
                  <c:v>6.133115441716E-2</c:v>
                </c:pt>
                <c:pt idx="11">
                  <c:v>6.5070996940665093E-2</c:v>
                </c:pt>
                <c:pt idx="12">
                  <c:v>6.3982345512080305E-2</c:v>
                </c:pt>
                <c:pt idx="13">
                  <c:v>5.9448784993892799E-2</c:v>
                </c:pt>
                <c:pt idx="14">
                  <c:v>6.4097784281257703E-2</c:v>
                </c:pt>
                <c:pt idx="15">
                  <c:v>6.2281891463133301E-2</c:v>
                </c:pt>
                <c:pt idx="16">
                  <c:v>6.3947230218350207E-2</c:v>
                </c:pt>
                <c:pt idx="17">
                  <c:v>6.0784466141845198E-2</c:v>
                </c:pt>
                <c:pt idx="18">
                  <c:v>6.3295587219740795E-2</c:v>
                </c:pt>
              </c:numCache>
            </c:numRef>
          </c:yVal>
          <c:smooth val="0"/>
        </c:ser>
        <c:ser>
          <c:idx val="1"/>
          <c:order val="1"/>
          <c:tx>
            <c:strRef>
              <c:f>IRR!$A$28</c:f>
              <c:strCache>
                <c:ptCount val="1"/>
                <c:pt idx="0">
                  <c:v>250 kGy Native</c:v>
                </c:pt>
              </c:strCache>
            </c:strRef>
          </c:tx>
          <c:spPr>
            <a:ln w="28575">
              <a:noFill/>
            </a:ln>
          </c:spPr>
          <c:marker>
            <c:symbol val="diamond"/>
            <c:size val="11"/>
            <c:spPr>
              <a:solidFill>
                <a:schemeClr val="accent1"/>
              </a:solidFill>
              <a:ln>
                <a:noFill/>
              </a:ln>
            </c:spPr>
          </c:marker>
          <c:xVal>
            <c:numRef>
              <c:f>IRR!$C$28:$C$46</c:f>
              <c:numCache>
                <c:formatCode>General</c:formatCode>
                <c:ptCount val="19"/>
                <c:pt idx="0">
                  <c:v>0</c:v>
                </c:pt>
                <c:pt idx="1">
                  <c:v>6</c:v>
                </c:pt>
                <c:pt idx="2">
                  <c:v>6</c:v>
                </c:pt>
                <c:pt idx="3">
                  <c:v>12</c:v>
                </c:pt>
                <c:pt idx="4">
                  <c:v>13</c:v>
                </c:pt>
                <c:pt idx="5">
                  <c:v>18</c:v>
                </c:pt>
                <c:pt idx="6">
                  <c:v>18</c:v>
                </c:pt>
                <c:pt idx="7">
                  <c:v>24</c:v>
                </c:pt>
                <c:pt idx="8">
                  <c:v>24</c:v>
                </c:pt>
                <c:pt idx="9">
                  <c:v>30</c:v>
                </c:pt>
                <c:pt idx="10">
                  <c:v>30</c:v>
                </c:pt>
                <c:pt idx="11">
                  <c:v>42</c:v>
                </c:pt>
                <c:pt idx="12">
                  <c:v>42</c:v>
                </c:pt>
                <c:pt idx="13">
                  <c:v>54</c:v>
                </c:pt>
                <c:pt idx="14">
                  <c:v>54</c:v>
                </c:pt>
                <c:pt idx="15">
                  <c:v>72</c:v>
                </c:pt>
                <c:pt idx="16">
                  <c:v>72</c:v>
                </c:pt>
                <c:pt idx="17">
                  <c:v>72</c:v>
                </c:pt>
                <c:pt idx="18">
                  <c:v>72</c:v>
                </c:pt>
              </c:numCache>
            </c:numRef>
          </c:xVal>
          <c:yVal>
            <c:numRef>
              <c:f>IRR!$O$28:$O$46</c:f>
              <c:numCache>
                <c:formatCode>General</c:formatCode>
                <c:ptCount val="19"/>
                <c:pt idx="0">
                  <c:v>2.87520004894701E-2</c:v>
                </c:pt>
                <c:pt idx="1">
                  <c:v>6.9983079566676099E-2</c:v>
                </c:pt>
                <c:pt idx="2">
                  <c:v>7.6572425395869101E-2</c:v>
                </c:pt>
                <c:pt idx="3">
                  <c:v>7.92877489305511E-2</c:v>
                </c:pt>
                <c:pt idx="4">
                  <c:v>7.9941901973805005E-2</c:v>
                </c:pt>
                <c:pt idx="5">
                  <c:v>8.6781837433660899E-2</c:v>
                </c:pt>
                <c:pt idx="7">
                  <c:v>8.7664939183999799E-2</c:v>
                </c:pt>
                <c:pt idx="8">
                  <c:v>8.6289433067771801E-2</c:v>
                </c:pt>
                <c:pt idx="9">
                  <c:v>9.4800080237167905E-2</c:v>
                </c:pt>
                <c:pt idx="11">
                  <c:v>9.7886583971417696E-2</c:v>
                </c:pt>
                <c:pt idx="12">
                  <c:v>9.4834236879063394E-2</c:v>
                </c:pt>
                <c:pt idx="13">
                  <c:v>0.10247162843032701</c:v>
                </c:pt>
                <c:pt idx="14">
                  <c:v>9.9472864398196997E-2</c:v>
                </c:pt>
                <c:pt idx="15">
                  <c:v>0.10299223705744801</c:v>
                </c:pt>
                <c:pt idx="16">
                  <c:v>0.10960316791008901</c:v>
                </c:pt>
                <c:pt idx="17">
                  <c:v>0.110809616812763</c:v>
                </c:pt>
                <c:pt idx="18">
                  <c:v>0.102057058835013</c:v>
                </c:pt>
              </c:numCache>
            </c:numRef>
          </c:yVal>
          <c:smooth val="0"/>
        </c:ser>
        <c:ser>
          <c:idx val="2"/>
          <c:order val="2"/>
          <c:tx>
            <c:strRef>
              <c:f>IRR!$A$48</c:f>
              <c:strCache>
                <c:ptCount val="1"/>
                <c:pt idx="0">
                  <c:v>750 kGy Native</c:v>
                </c:pt>
              </c:strCache>
            </c:strRef>
          </c:tx>
          <c:spPr>
            <a:ln w="28575">
              <a:noFill/>
            </a:ln>
          </c:spPr>
          <c:marker>
            <c:symbol val="square"/>
            <c:size val="11"/>
            <c:spPr>
              <a:solidFill>
                <a:schemeClr val="accent2"/>
              </a:solidFill>
              <a:ln>
                <a:noFill/>
              </a:ln>
            </c:spPr>
          </c:marker>
          <c:xVal>
            <c:numRef>
              <c:f>IRR!$C$48:$C$67</c:f>
              <c:numCache>
                <c:formatCode>General</c:formatCode>
                <c:ptCount val="20"/>
                <c:pt idx="0">
                  <c:v>0</c:v>
                </c:pt>
                <c:pt idx="1">
                  <c:v>0</c:v>
                </c:pt>
                <c:pt idx="2">
                  <c:v>6</c:v>
                </c:pt>
                <c:pt idx="3">
                  <c:v>6</c:v>
                </c:pt>
                <c:pt idx="4">
                  <c:v>12</c:v>
                </c:pt>
                <c:pt idx="5">
                  <c:v>13</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IRR!$O$48:$O$67</c:f>
              <c:numCache>
                <c:formatCode>General</c:formatCode>
                <c:ptCount val="20"/>
                <c:pt idx="0">
                  <c:v>4.64589018638977E-2</c:v>
                </c:pt>
                <c:pt idx="1">
                  <c:v>2.4279508523528899E-2</c:v>
                </c:pt>
                <c:pt idx="2">
                  <c:v>0.13390262212658399</c:v>
                </c:pt>
                <c:pt idx="3">
                  <c:v>0.13166600975422099</c:v>
                </c:pt>
                <c:pt idx="4">
                  <c:v>0.165156099098203</c:v>
                </c:pt>
                <c:pt idx="5">
                  <c:v>0.15525541548685001</c:v>
                </c:pt>
                <c:pt idx="6">
                  <c:v>0.19640758018209201</c:v>
                </c:pt>
                <c:pt idx="8">
                  <c:v>0.21054193840917801</c:v>
                </c:pt>
                <c:pt idx="9">
                  <c:v>0.21196779134669599</c:v>
                </c:pt>
                <c:pt idx="10">
                  <c:v>0.22046585576279101</c:v>
                </c:pt>
                <c:pt idx="12">
                  <c:v>0.248617999798944</c:v>
                </c:pt>
                <c:pt idx="13">
                  <c:v>0.21779534018001501</c:v>
                </c:pt>
                <c:pt idx="14">
                  <c:v>0.231429655484023</c:v>
                </c:pt>
                <c:pt idx="15">
                  <c:v>0.25481804099081801</c:v>
                </c:pt>
                <c:pt idx="16">
                  <c:v>0.27731169833394398</c:v>
                </c:pt>
                <c:pt idx="17">
                  <c:v>0.275502668369702</c:v>
                </c:pt>
                <c:pt idx="18">
                  <c:v>0.29099860192680599</c:v>
                </c:pt>
                <c:pt idx="19">
                  <c:v>0.29034388540687101</c:v>
                </c:pt>
              </c:numCache>
            </c:numRef>
          </c:yVal>
          <c:smooth val="0"/>
        </c:ser>
        <c:ser>
          <c:idx val="3"/>
          <c:order val="3"/>
          <c:tx>
            <c:strRef>
              <c:f>IRR!$A$69</c:f>
              <c:strCache>
                <c:ptCount val="1"/>
                <c:pt idx="0">
                  <c:v>1000 kGy Native</c:v>
                </c:pt>
              </c:strCache>
            </c:strRef>
          </c:tx>
          <c:spPr>
            <a:ln w="28575">
              <a:noFill/>
            </a:ln>
          </c:spPr>
          <c:marker>
            <c:symbol val="triangle"/>
            <c:size val="11"/>
            <c:spPr>
              <a:solidFill>
                <a:schemeClr val="accent3"/>
              </a:solidFill>
              <a:ln>
                <a:noFill/>
              </a:ln>
            </c:spPr>
          </c:marker>
          <c:xVal>
            <c:numRef>
              <c:f>IRR!$C$69:$C$88</c:f>
              <c:numCache>
                <c:formatCode>General</c:formatCode>
                <c:ptCount val="20"/>
                <c:pt idx="0">
                  <c:v>0</c:v>
                </c:pt>
                <c:pt idx="1">
                  <c:v>0</c:v>
                </c:pt>
                <c:pt idx="2">
                  <c:v>6</c:v>
                </c:pt>
                <c:pt idx="3">
                  <c:v>6</c:v>
                </c:pt>
                <c:pt idx="4">
                  <c:v>12</c:v>
                </c:pt>
                <c:pt idx="5">
                  <c:v>13</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IRR!$O$69:$O$88</c:f>
              <c:numCache>
                <c:formatCode>General</c:formatCode>
                <c:ptCount val="20"/>
                <c:pt idx="0">
                  <c:v>5.8351523712395E-2</c:v>
                </c:pt>
                <c:pt idx="1">
                  <c:v>6.9070138910355405E-2</c:v>
                </c:pt>
                <c:pt idx="2">
                  <c:v>0.181221168730508</c:v>
                </c:pt>
                <c:pt idx="3">
                  <c:v>0.15216836130585901</c:v>
                </c:pt>
                <c:pt idx="4">
                  <c:v>0.24893906142292099</c:v>
                </c:pt>
                <c:pt idx="5">
                  <c:v>0.255883333732211</c:v>
                </c:pt>
                <c:pt idx="6">
                  <c:v>0.28538565686103001</c:v>
                </c:pt>
                <c:pt idx="7">
                  <c:v>0.24199328244366899</c:v>
                </c:pt>
                <c:pt idx="8">
                  <c:v>0.274405651842063</c:v>
                </c:pt>
                <c:pt idx="9">
                  <c:v>0.31531945020033703</c:v>
                </c:pt>
                <c:pt idx="10">
                  <c:v>0.28940839331430102</c:v>
                </c:pt>
                <c:pt idx="12">
                  <c:v>0.32996577482253803</c:v>
                </c:pt>
                <c:pt idx="13">
                  <c:v>0.32819176066296202</c:v>
                </c:pt>
                <c:pt idx="15">
                  <c:v>0.39246422216659299</c:v>
                </c:pt>
                <c:pt idx="16">
                  <c:v>0.35072607041244103</c:v>
                </c:pt>
                <c:pt idx="17">
                  <c:v>0.333086459978995</c:v>
                </c:pt>
                <c:pt idx="18">
                  <c:v>0.42506165987102901</c:v>
                </c:pt>
                <c:pt idx="19">
                  <c:v>0.44813951961654502</c:v>
                </c:pt>
              </c:numCache>
            </c:numRef>
          </c:yVal>
          <c:smooth val="0"/>
        </c:ser>
        <c:dLbls>
          <c:showLegendKey val="0"/>
          <c:showVal val="0"/>
          <c:showCatName val="0"/>
          <c:showSerName val="0"/>
          <c:showPercent val="0"/>
          <c:showBubbleSize val="0"/>
        </c:dLbls>
        <c:axId val="172746720"/>
        <c:axId val="172747112"/>
      </c:scatterChart>
      <c:valAx>
        <c:axId val="172746720"/>
        <c:scaling>
          <c:orientation val="minMax"/>
        </c:scaling>
        <c:delete val="0"/>
        <c:axPos val="b"/>
        <c:numFmt formatCode="General" sourceLinked="1"/>
        <c:majorTickMark val="out"/>
        <c:minorTickMark val="none"/>
        <c:tickLblPos val="nextTo"/>
        <c:crossAx val="172747112"/>
        <c:crosses val="autoZero"/>
        <c:crossBetween val="midCat"/>
      </c:valAx>
      <c:valAx>
        <c:axId val="172747112"/>
        <c:scaling>
          <c:orientation val="minMax"/>
        </c:scaling>
        <c:delete val="0"/>
        <c:axPos val="l"/>
        <c:majorGridlines/>
        <c:title>
          <c:tx>
            <c:rich>
              <a:bodyPr/>
              <a:lstStyle/>
              <a:p>
                <a:pPr>
                  <a:defRPr/>
                </a:pPr>
                <a:r>
                  <a:rPr lang="en-US" dirty="0"/>
                  <a:t>Total Sugar (</a:t>
                </a:r>
                <a:r>
                  <a:rPr lang="en-US" dirty="0" err="1"/>
                  <a:t>g/g</a:t>
                </a:r>
                <a:r>
                  <a:rPr lang="en-US" dirty="0" smtClean="0"/>
                  <a:t> substrate)</a:t>
                </a:r>
                <a:endParaRPr lang="en-US" dirty="0"/>
              </a:p>
            </c:rich>
          </c:tx>
          <c:layout/>
          <c:overlay val="0"/>
        </c:title>
        <c:numFmt formatCode="General" sourceLinked="1"/>
        <c:majorTickMark val="out"/>
        <c:minorTickMark val="none"/>
        <c:tickLblPos val="nextTo"/>
        <c:crossAx val="172746720"/>
        <c:crosses val="autoZero"/>
        <c:crossBetween val="midCat"/>
        <c:majorUnit val="0.1"/>
      </c:valAx>
    </c:plotArea>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mtClean="0"/>
              <a:t>Hot-water</a:t>
            </a:r>
            <a:r>
              <a:rPr lang="en-US" baseline="0" smtClean="0"/>
              <a:t> extracted </a:t>
            </a:r>
            <a:r>
              <a:rPr lang="en-US" smtClean="0"/>
              <a:t>SM</a:t>
            </a:r>
            <a:endParaRPr lang="en-US" dirty="0"/>
          </a:p>
        </c:rich>
      </c:tx>
      <c:layout>
        <c:manualLayout>
          <c:xMode val="edge"/>
          <c:yMode val="edge"/>
          <c:x val="0.28343493312921397"/>
          <c:y val="2.0412730042805999E-2"/>
        </c:manualLayout>
      </c:layout>
      <c:overlay val="0"/>
    </c:title>
    <c:autoTitleDeleted val="0"/>
    <c:plotArea>
      <c:layout>
        <c:manualLayout>
          <c:layoutTarget val="inner"/>
          <c:xMode val="edge"/>
          <c:yMode val="edge"/>
          <c:x val="9.5601781913540795E-2"/>
          <c:y val="0.14279820846594299"/>
          <c:w val="0.85132580226250798"/>
          <c:h val="0.72062741195693103"/>
        </c:manualLayout>
      </c:layout>
      <c:scatterChart>
        <c:scatterStyle val="lineMarker"/>
        <c:varyColors val="0"/>
        <c:ser>
          <c:idx val="3"/>
          <c:order val="0"/>
          <c:tx>
            <c:strRef>
              <c:f>HWE!$A$3</c:f>
              <c:strCache>
                <c:ptCount val="1"/>
                <c:pt idx="0">
                  <c:v>0 kGy</c:v>
                </c:pt>
              </c:strCache>
            </c:strRef>
          </c:tx>
          <c:spPr>
            <a:ln w="28575">
              <a:noFill/>
            </a:ln>
          </c:spPr>
          <c:marker>
            <c:symbol val="x"/>
            <c:size val="11"/>
          </c:marker>
          <c:xVal>
            <c:numRef>
              <c:f>HWE!$B$8:$B$98</c:f>
              <c:numCache>
                <c:formatCode>General</c:formatCode>
                <c:ptCount val="91"/>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19</c:v>
                </c:pt>
                <c:pt idx="38">
                  <c:v>20</c:v>
                </c:pt>
                <c:pt idx="39">
                  <c:v>21</c:v>
                </c:pt>
                <c:pt idx="40">
                  <c:v>22</c:v>
                </c:pt>
                <c:pt idx="41">
                  <c:v>23</c:v>
                </c:pt>
                <c:pt idx="42">
                  <c:v>24</c:v>
                </c:pt>
                <c:pt idx="43">
                  <c:v>25</c:v>
                </c:pt>
                <c:pt idx="44">
                  <c:v>26</c:v>
                </c:pt>
                <c:pt idx="45">
                  <c:v>27</c:v>
                </c:pt>
                <c:pt idx="46">
                  <c:v>28</c:v>
                </c:pt>
                <c:pt idx="47">
                  <c:v>29</c:v>
                </c:pt>
                <c:pt idx="48">
                  <c:v>30</c:v>
                </c:pt>
                <c:pt idx="49">
                  <c:v>31</c:v>
                </c:pt>
                <c:pt idx="50">
                  <c:v>32</c:v>
                </c:pt>
                <c:pt idx="51">
                  <c:v>33</c:v>
                </c:pt>
                <c:pt idx="52">
                  <c:v>34</c:v>
                </c:pt>
                <c:pt idx="53">
                  <c:v>35</c:v>
                </c:pt>
                <c:pt idx="54">
                  <c:v>36</c:v>
                </c:pt>
                <c:pt idx="55">
                  <c:v>37</c:v>
                </c:pt>
                <c:pt idx="56">
                  <c:v>38</c:v>
                </c:pt>
                <c:pt idx="57">
                  <c:v>39</c:v>
                </c:pt>
                <c:pt idx="58">
                  <c:v>40</c:v>
                </c:pt>
                <c:pt idx="59">
                  <c:v>41</c:v>
                </c:pt>
                <c:pt idx="60">
                  <c:v>42</c:v>
                </c:pt>
                <c:pt idx="61">
                  <c:v>43</c:v>
                </c:pt>
                <c:pt idx="62">
                  <c:v>44</c:v>
                </c:pt>
                <c:pt idx="63">
                  <c:v>45</c:v>
                </c:pt>
                <c:pt idx="64">
                  <c:v>46</c:v>
                </c:pt>
                <c:pt idx="65">
                  <c:v>47</c:v>
                </c:pt>
                <c:pt idx="66">
                  <c:v>48</c:v>
                </c:pt>
                <c:pt idx="67">
                  <c:v>49</c:v>
                </c:pt>
                <c:pt idx="68">
                  <c:v>50</c:v>
                </c:pt>
                <c:pt idx="69">
                  <c:v>51</c:v>
                </c:pt>
                <c:pt idx="70">
                  <c:v>52</c:v>
                </c:pt>
                <c:pt idx="71">
                  <c:v>53</c:v>
                </c:pt>
                <c:pt idx="72">
                  <c:v>54</c:v>
                </c:pt>
                <c:pt idx="73">
                  <c:v>55</c:v>
                </c:pt>
                <c:pt idx="74">
                  <c:v>56</c:v>
                </c:pt>
                <c:pt idx="75">
                  <c:v>57</c:v>
                </c:pt>
                <c:pt idx="76">
                  <c:v>58</c:v>
                </c:pt>
                <c:pt idx="77">
                  <c:v>59</c:v>
                </c:pt>
                <c:pt idx="78">
                  <c:v>60</c:v>
                </c:pt>
                <c:pt idx="79">
                  <c:v>61</c:v>
                </c:pt>
                <c:pt idx="80">
                  <c:v>62</c:v>
                </c:pt>
                <c:pt idx="81">
                  <c:v>63</c:v>
                </c:pt>
                <c:pt idx="82">
                  <c:v>64</c:v>
                </c:pt>
                <c:pt idx="83">
                  <c:v>65</c:v>
                </c:pt>
                <c:pt idx="84">
                  <c:v>66</c:v>
                </c:pt>
                <c:pt idx="85">
                  <c:v>67</c:v>
                </c:pt>
                <c:pt idx="86">
                  <c:v>68</c:v>
                </c:pt>
                <c:pt idx="87">
                  <c:v>69</c:v>
                </c:pt>
                <c:pt idx="88">
                  <c:v>70</c:v>
                </c:pt>
                <c:pt idx="89">
                  <c:v>71</c:v>
                </c:pt>
                <c:pt idx="90">
                  <c:v>72</c:v>
                </c:pt>
              </c:numCache>
            </c:numRef>
          </c:xVal>
          <c:yVal>
            <c:numRef>
              <c:f>HWE!$P$8:$P$98</c:f>
              <c:numCache>
                <c:formatCode>General</c:formatCode>
                <c:ptCount val="91"/>
                <c:pt idx="0">
                  <c:v>4.36740051091652E-2</c:v>
                </c:pt>
                <c:pt idx="1">
                  <c:v>5.3844222932907797E-2</c:v>
                </c:pt>
                <c:pt idx="2">
                  <c:v>6.8374348604174504E-2</c:v>
                </c:pt>
                <c:pt idx="3">
                  <c:v>8.2108736951599898E-2</c:v>
                </c:pt>
                <c:pt idx="4">
                  <c:v>9.8087732035814001E-2</c:v>
                </c:pt>
                <c:pt idx="5">
                  <c:v>0.10262403602090001</c:v>
                </c:pt>
                <c:pt idx="6">
                  <c:v>0.114576897971203</c:v>
                </c:pt>
                <c:pt idx="7">
                  <c:v>0.12043636121755499</c:v>
                </c:pt>
                <c:pt idx="8">
                  <c:v>0.131233204056355</c:v>
                </c:pt>
                <c:pt idx="9">
                  <c:v>0.13524812700903799</c:v>
                </c:pt>
                <c:pt idx="10">
                  <c:v>0.146423587483443</c:v>
                </c:pt>
                <c:pt idx="11">
                  <c:v>0.14478533993454301</c:v>
                </c:pt>
                <c:pt idx="12">
                  <c:v>0.14931724582359601</c:v>
                </c:pt>
                <c:pt idx="13">
                  <c:v>0.15354655116117499</c:v>
                </c:pt>
                <c:pt idx="14">
                  <c:v>0.15489610836514001</c:v>
                </c:pt>
                <c:pt idx="15">
                  <c:v>0.164685548083078</c:v>
                </c:pt>
                <c:pt idx="16">
                  <c:v>0.16968715093405101</c:v>
                </c:pt>
                <c:pt idx="17">
                  <c:v>0.17297711045970099</c:v>
                </c:pt>
                <c:pt idx="18">
                  <c:v>0.19754816148076701</c:v>
                </c:pt>
                <c:pt idx="19">
                  <c:v>0.19534119432145899</c:v>
                </c:pt>
                <c:pt idx="20">
                  <c:v>0.193651323818674</c:v>
                </c:pt>
                <c:pt idx="21">
                  <c:v>0.18224692551118099</c:v>
                </c:pt>
                <c:pt idx="22">
                  <c:v>0.175323204699702</c:v>
                </c:pt>
                <c:pt idx="23">
                  <c:v>0.18869048915721101</c:v>
                </c:pt>
                <c:pt idx="24">
                  <c:v>0.19107286121758901</c:v>
                </c:pt>
                <c:pt idx="25">
                  <c:v>0.19379766607917701</c:v>
                </c:pt>
                <c:pt idx="26">
                  <c:v>0.19485159467770399</c:v>
                </c:pt>
                <c:pt idx="27">
                  <c:v>0.19671699255587399</c:v>
                </c:pt>
                <c:pt idx="28">
                  <c:v>0.199202908932997</c:v>
                </c:pt>
                <c:pt idx="29">
                  <c:v>0.20231794970134201</c:v>
                </c:pt>
                <c:pt idx="30">
                  <c:v>0.205018677429261</c:v>
                </c:pt>
                <c:pt idx="31">
                  <c:v>0.205018677429261</c:v>
                </c:pt>
                <c:pt idx="32">
                  <c:v>0.20657226200843301</c:v>
                </c:pt>
                <c:pt idx="33">
                  <c:v>0.21320234427519699</c:v>
                </c:pt>
                <c:pt idx="34">
                  <c:v>0.21194636904439901</c:v>
                </c:pt>
                <c:pt idx="35">
                  <c:v>0.21463912670798099</c:v>
                </c:pt>
                <c:pt idx="36">
                  <c:v>0.21858391139163499</c:v>
                </c:pt>
                <c:pt idx="37">
                  <c:v>0.216719320647145</c:v>
                </c:pt>
                <c:pt idx="38">
                  <c:v>0.220202760990068</c:v>
                </c:pt>
                <c:pt idx="39">
                  <c:v>0.226718946604614</c:v>
                </c:pt>
                <c:pt idx="40">
                  <c:v>0.22595410118501999</c:v>
                </c:pt>
                <c:pt idx="41">
                  <c:v>0.22639165801092001</c:v>
                </c:pt>
                <c:pt idx="42">
                  <c:v>0.222286615283945</c:v>
                </c:pt>
                <c:pt idx="43">
                  <c:v>0.228587765357219</c:v>
                </c:pt>
                <c:pt idx="44">
                  <c:v>0.23235561380913</c:v>
                </c:pt>
                <c:pt idx="45">
                  <c:v>0.23318620794538</c:v>
                </c:pt>
                <c:pt idx="46">
                  <c:v>0.23497574819706701</c:v>
                </c:pt>
                <c:pt idx="47">
                  <c:v>0.234775746045222</c:v>
                </c:pt>
                <c:pt idx="48">
                  <c:v>0.23407394656091501</c:v>
                </c:pt>
                <c:pt idx="49">
                  <c:v>0.238718705210413</c:v>
                </c:pt>
                <c:pt idx="50">
                  <c:v>0.23728254589403899</c:v>
                </c:pt>
                <c:pt idx="51">
                  <c:v>0.242718298691142</c:v>
                </c:pt>
                <c:pt idx="52">
                  <c:v>0.241096139875804</c:v>
                </c:pt>
                <c:pt idx="53">
                  <c:v>0.244556074408012</c:v>
                </c:pt>
                <c:pt idx="54">
                  <c:v>0.24690793933123401</c:v>
                </c:pt>
                <c:pt idx="56">
                  <c:v>0.251601236771611</c:v>
                </c:pt>
                <c:pt idx="57">
                  <c:v>0.25176117500023298</c:v>
                </c:pt>
                <c:pt idx="58">
                  <c:v>0.25113499513714699</c:v>
                </c:pt>
                <c:pt idx="59">
                  <c:v>0.25424269870706401</c:v>
                </c:pt>
                <c:pt idx="60">
                  <c:v>0.25425359106636503</c:v>
                </c:pt>
                <c:pt idx="61">
                  <c:v>0.25538937812509799</c:v>
                </c:pt>
                <c:pt idx="62">
                  <c:v>0.25702760926893897</c:v>
                </c:pt>
                <c:pt idx="63">
                  <c:v>0.251382365840366</c:v>
                </c:pt>
                <c:pt idx="64">
                  <c:v>0.25604641212590501</c:v>
                </c:pt>
                <c:pt idx="65">
                  <c:v>0.25826422281308398</c:v>
                </c:pt>
                <c:pt idx="66">
                  <c:v>0.25727433421484802</c:v>
                </c:pt>
                <c:pt idx="67">
                  <c:v>0.257221904187243</c:v>
                </c:pt>
                <c:pt idx="68">
                  <c:v>0.25789744845456197</c:v>
                </c:pt>
                <c:pt idx="69">
                  <c:v>0.25496285558384202</c:v>
                </c:pt>
                <c:pt idx="70">
                  <c:v>0.26163230419907801</c:v>
                </c:pt>
                <c:pt idx="71">
                  <c:v>0.261972201603281</c:v>
                </c:pt>
                <c:pt idx="72">
                  <c:v>0.25718301923370301</c:v>
                </c:pt>
                <c:pt idx="73">
                  <c:v>0.256493206510782</c:v>
                </c:pt>
                <c:pt idx="74">
                  <c:v>0.259585048367725</c:v>
                </c:pt>
                <c:pt idx="75">
                  <c:v>0.26344971058934302</c:v>
                </c:pt>
                <c:pt idx="76">
                  <c:v>0.26058623130915798</c:v>
                </c:pt>
                <c:pt idx="77">
                  <c:v>0.26399403120075199</c:v>
                </c:pt>
                <c:pt idx="78">
                  <c:v>0.26906571338006502</c:v>
                </c:pt>
                <c:pt idx="79">
                  <c:v>0.26624677863074397</c:v>
                </c:pt>
                <c:pt idx="80">
                  <c:v>0.26848062453117899</c:v>
                </c:pt>
                <c:pt idx="81">
                  <c:v>0.26731931000208498</c:v>
                </c:pt>
                <c:pt idx="82">
                  <c:v>0.26757992722648899</c:v>
                </c:pt>
                <c:pt idx="83">
                  <c:v>0.27036368503319802</c:v>
                </c:pt>
                <c:pt idx="84">
                  <c:v>0.26986231727822702</c:v>
                </c:pt>
                <c:pt idx="85">
                  <c:v>0.27140595283693397</c:v>
                </c:pt>
                <c:pt idx="86">
                  <c:v>0.26608972239196799</c:v>
                </c:pt>
                <c:pt idx="87">
                  <c:v>0.26698077180735202</c:v>
                </c:pt>
                <c:pt idx="88">
                  <c:v>0.26982603720335302</c:v>
                </c:pt>
                <c:pt idx="89">
                  <c:v>0.267684256083981</c:v>
                </c:pt>
                <c:pt idx="90">
                  <c:v>0.26988500403521298</c:v>
                </c:pt>
              </c:numCache>
            </c:numRef>
          </c:yVal>
          <c:smooth val="0"/>
        </c:ser>
        <c:ser>
          <c:idx val="0"/>
          <c:order val="1"/>
          <c:tx>
            <c:strRef>
              <c:f>IRR_HWE!$A$8</c:f>
              <c:strCache>
                <c:ptCount val="1"/>
                <c:pt idx="0">
                  <c:v>250 kGy</c:v>
                </c:pt>
              </c:strCache>
            </c:strRef>
          </c:tx>
          <c:spPr>
            <a:ln w="28575">
              <a:noFill/>
            </a:ln>
          </c:spPr>
          <c:marker>
            <c:symbol val="diamond"/>
            <c:size val="11"/>
          </c:marker>
          <c:xVal>
            <c:numRef>
              <c:f>IRR_HWE!$C$8:$C$27</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IRR_HWE!$O$8:$O$27</c:f>
              <c:numCache>
                <c:formatCode>General</c:formatCode>
                <c:ptCount val="20"/>
                <c:pt idx="0">
                  <c:v>7.1415297300929007E-2</c:v>
                </c:pt>
                <c:pt idx="1">
                  <c:v>7.1808876962784901E-2</c:v>
                </c:pt>
                <c:pt idx="2">
                  <c:v>0.18277494011557299</c:v>
                </c:pt>
                <c:pt idx="3">
                  <c:v>0.19439562788393799</c:v>
                </c:pt>
                <c:pt idx="4">
                  <c:v>0.23979816331352199</c:v>
                </c:pt>
                <c:pt idx="5">
                  <c:v>0.255441193206149</c:v>
                </c:pt>
                <c:pt idx="6">
                  <c:v>0.26687011992360699</c:v>
                </c:pt>
                <c:pt idx="7">
                  <c:v>0.26152109232971699</c:v>
                </c:pt>
                <c:pt idx="8">
                  <c:v>0.27666677531534101</c:v>
                </c:pt>
                <c:pt idx="9">
                  <c:v>0.26929017908969999</c:v>
                </c:pt>
                <c:pt idx="10">
                  <c:v>0.28215307150211799</c:v>
                </c:pt>
                <c:pt idx="11">
                  <c:v>0.30043392516498602</c:v>
                </c:pt>
                <c:pt idx="12">
                  <c:v>0.31367212138698303</c:v>
                </c:pt>
                <c:pt idx="13">
                  <c:v>0.30162173955440702</c:v>
                </c:pt>
                <c:pt idx="14">
                  <c:v>0.30984489453108299</c:v>
                </c:pt>
                <c:pt idx="15">
                  <c:v>0.320374026121442</c:v>
                </c:pt>
                <c:pt idx="16">
                  <c:v>0.33327782519718802</c:v>
                </c:pt>
                <c:pt idx="17">
                  <c:v>0.335601467957657</c:v>
                </c:pt>
                <c:pt idx="18">
                  <c:v>0.33373510510829901</c:v>
                </c:pt>
                <c:pt idx="19">
                  <c:v>0.33654432623729102</c:v>
                </c:pt>
              </c:numCache>
            </c:numRef>
          </c:yVal>
          <c:smooth val="0"/>
        </c:ser>
        <c:ser>
          <c:idx val="1"/>
          <c:order val="2"/>
          <c:tx>
            <c:strRef>
              <c:f>IRR_HWE!$A$29</c:f>
              <c:strCache>
                <c:ptCount val="1"/>
                <c:pt idx="0">
                  <c:v>750 kGy</c:v>
                </c:pt>
              </c:strCache>
            </c:strRef>
          </c:tx>
          <c:spPr>
            <a:ln w="28575">
              <a:noFill/>
            </a:ln>
          </c:spPr>
          <c:marker>
            <c:symbol val="square"/>
            <c:size val="11"/>
          </c:marker>
          <c:xVal>
            <c:numRef>
              <c:f>IRR_HWE!$C$29:$C$48</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IRR_HWE!$O$29:$O$48</c:f>
              <c:numCache>
                <c:formatCode>General</c:formatCode>
                <c:ptCount val="20"/>
                <c:pt idx="0">
                  <c:v>9.4888256598187407E-2</c:v>
                </c:pt>
                <c:pt idx="1">
                  <c:v>6.6086009887976194E-2</c:v>
                </c:pt>
                <c:pt idx="2">
                  <c:v>0.19883958405912</c:v>
                </c:pt>
                <c:pt idx="3">
                  <c:v>0.177582952655335</c:v>
                </c:pt>
                <c:pt idx="4">
                  <c:v>0.25446448187350901</c:v>
                </c:pt>
                <c:pt idx="5">
                  <c:v>0.27206306180237699</c:v>
                </c:pt>
                <c:pt idx="6">
                  <c:v>0.30294090551420899</c:v>
                </c:pt>
                <c:pt idx="7">
                  <c:v>0.23759604534361201</c:v>
                </c:pt>
                <c:pt idx="8">
                  <c:v>0.29035847241816198</c:v>
                </c:pt>
                <c:pt idx="9">
                  <c:v>0.24710744733735601</c:v>
                </c:pt>
                <c:pt idx="10">
                  <c:v>0.35429007468836299</c:v>
                </c:pt>
                <c:pt idx="11">
                  <c:v>0.34453376980558598</c:v>
                </c:pt>
                <c:pt idx="12">
                  <c:v>0.36869581241267602</c:v>
                </c:pt>
                <c:pt idx="13">
                  <c:v>0.34073741546011399</c:v>
                </c:pt>
                <c:pt idx="14">
                  <c:v>0.39280187539917299</c:v>
                </c:pt>
                <c:pt idx="15">
                  <c:v>0.38807502109844799</c:v>
                </c:pt>
                <c:pt idx="16">
                  <c:v>0.37762849101416202</c:v>
                </c:pt>
                <c:pt idx="17">
                  <c:v>0.41452170873778599</c:v>
                </c:pt>
                <c:pt idx="18">
                  <c:v>0.34016402795366202</c:v>
                </c:pt>
                <c:pt idx="19">
                  <c:v>0.41916062122511299</c:v>
                </c:pt>
              </c:numCache>
            </c:numRef>
          </c:yVal>
          <c:smooth val="0"/>
        </c:ser>
        <c:ser>
          <c:idx val="2"/>
          <c:order val="3"/>
          <c:tx>
            <c:strRef>
              <c:f>IRR_HWE!$A$50</c:f>
              <c:strCache>
                <c:ptCount val="1"/>
                <c:pt idx="0">
                  <c:v>1000 kGy</c:v>
                </c:pt>
              </c:strCache>
            </c:strRef>
          </c:tx>
          <c:spPr>
            <a:ln w="28575">
              <a:noFill/>
            </a:ln>
          </c:spPr>
          <c:marker>
            <c:symbol val="triangle"/>
            <c:size val="11"/>
          </c:marker>
          <c:xVal>
            <c:numRef>
              <c:f>IRR_HWE!$C$50:$C$69</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IRR_HWE!$O$50:$O$69</c:f>
              <c:numCache>
                <c:formatCode>General</c:formatCode>
                <c:ptCount val="20"/>
                <c:pt idx="0">
                  <c:v>0.11504994498547901</c:v>
                </c:pt>
                <c:pt idx="1">
                  <c:v>6.00790807747889E-2</c:v>
                </c:pt>
                <c:pt idx="2">
                  <c:v>0.222618970218493</c:v>
                </c:pt>
                <c:pt idx="3">
                  <c:v>0.198247257725852</c:v>
                </c:pt>
                <c:pt idx="4">
                  <c:v>0.26264131537136998</c:v>
                </c:pt>
                <c:pt idx="5">
                  <c:v>0.29889280417164299</c:v>
                </c:pt>
                <c:pt idx="6">
                  <c:v>0.31762254367172299</c:v>
                </c:pt>
                <c:pt idx="7">
                  <c:v>0.28278981169510098</c:v>
                </c:pt>
                <c:pt idx="8">
                  <c:v>0.32754315961241798</c:v>
                </c:pt>
                <c:pt idx="9">
                  <c:v>0.292615617903213</c:v>
                </c:pt>
                <c:pt idx="10">
                  <c:v>0.37088083150825502</c:v>
                </c:pt>
                <c:pt idx="11">
                  <c:v>0.37611489908698897</c:v>
                </c:pt>
                <c:pt idx="12">
                  <c:v>0.38070403518422502</c:v>
                </c:pt>
                <c:pt idx="13">
                  <c:v>0.33136158304583901</c:v>
                </c:pt>
                <c:pt idx="14">
                  <c:v>0.40497173486614801</c:v>
                </c:pt>
                <c:pt idx="15">
                  <c:v>0.35549077032606902</c:v>
                </c:pt>
                <c:pt idx="16">
                  <c:v>0.43649487316455898</c:v>
                </c:pt>
                <c:pt idx="17">
                  <c:v>0.42499450863221799</c:v>
                </c:pt>
                <c:pt idx="18">
                  <c:v>0.43637954527429201</c:v>
                </c:pt>
                <c:pt idx="19">
                  <c:v>0.384132046256283</c:v>
                </c:pt>
              </c:numCache>
            </c:numRef>
          </c:yVal>
          <c:smooth val="0"/>
        </c:ser>
        <c:dLbls>
          <c:showLegendKey val="0"/>
          <c:showVal val="0"/>
          <c:showCatName val="0"/>
          <c:showSerName val="0"/>
          <c:showPercent val="0"/>
          <c:showBubbleSize val="0"/>
        </c:dLbls>
        <c:axId val="172747504"/>
        <c:axId val="227123040"/>
      </c:scatterChart>
      <c:valAx>
        <c:axId val="172747504"/>
        <c:scaling>
          <c:orientation val="minMax"/>
        </c:scaling>
        <c:delete val="0"/>
        <c:axPos val="b"/>
        <c:numFmt formatCode="General" sourceLinked="1"/>
        <c:majorTickMark val="out"/>
        <c:minorTickMark val="none"/>
        <c:tickLblPos val="nextTo"/>
        <c:crossAx val="227123040"/>
        <c:crosses val="autoZero"/>
        <c:crossBetween val="midCat"/>
      </c:valAx>
      <c:valAx>
        <c:axId val="227123040"/>
        <c:scaling>
          <c:orientation val="minMax"/>
        </c:scaling>
        <c:delete val="0"/>
        <c:axPos val="l"/>
        <c:majorGridlines/>
        <c:numFmt formatCode="General" sourceLinked="1"/>
        <c:majorTickMark val="out"/>
        <c:minorTickMark val="none"/>
        <c:tickLblPos val="nextTo"/>
        <c:crossAx val="172747504"/>
        <c:crosses val="autoZero"/>
        <c:crossBetween val="midCat"/>
        <c:majorUnit val="0.1"/>
      </c:valAx>
    </c:plotArea>
    <c:legend>
      <c:legendPos val="r"/>
      <c:layout>
        <c:manualLayout>
          <c:xMode val="edge"/>
          <c:yMode val="edge"/>
          <c:x val="0.68724878373346798"/>
          <c:y val="0.57067689005717903"/>
          <c:w val="0.240749319060687"/>
          <c:h val="0.29311965985212501"/>
        </c:manualLayout>
      </c:layout>
      <c:overlay val="0"/>
      <c:spPr>
        <a:ln>
          <a:solidFill>
            <a:schemeClr val="tx1"/>
          </a:solidFill>
        </a:ln>
      </c:spPr>
      <c:txPr>
        <a:bodyPr/>
        <a:lstStyle/>
        <a:p>
          <a:pPr>
            <a:defRPr sz="1800"/>
          </a:pPr>
          <a:endParaRPr lang="tr-TR"/>
        </a:p>
      </c:tx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86634379218799"/>
          <c:y val="0.16794002156322099"/>
          <c:w val="0.82414503937007899"/>
          <c:h val="0.69394894589789202"/>
        </c:manualLayout>
      </c:layout>
      <c:scatterChart>
        <c:scatterStyle val="lineMarker"/>
        <c:varyColors val="0"/>
        <c:ser>
          <c:idx val="0"/>
          <c:order val="0"/>
          <c:tx>
            <c:strRef>
              <c:f>IRR!$A$8</c:f>
              <c:strCache>
                <c:ptCount val="1"/>
                <c:pt idx="0">
                  <c:v>0 kGy Native</c:v>
                </c:pt>
              </c:strCache>
            </c:strRef>
          </c:tx>
          <c:spPr>
            <a:ln w="28575">
              <a:noFill/>
            </a:ln>
          </c:spPr>
          <c:xVal>
            <c:numRef>
              <c:f>IRR!$C$8:$C$26</c:f>
              <c:numCache>
                <c:formatCode>General</c:formatCode>
                <c:ptCount val="19"/>
                <c:pt idx="0">
                  <c:v>0</c:v>
                </c:pt>
                <c:pt idx="1">
                  <c:v>0</c:v>
                </c:pt>
                <c:pt idx="2">
                  <c:v>6</c:v>
                </c:pt>
                <c:pt idx="3">
                  <c:v>6</c:v>
                </c:pt>
                <c:pt idx="4">
                  <c:v>12</c:v>
                </c:pt>
                <c:pt idx="5">
                  <c:v>12</c:v>
                </c:pt>
                <c:pt idx="6">
                  <c:v>18</c:v>
                </c:pt>
                <c:pt idx="7">
                  <c:v>18</c:v>
                </c:pt>
                <c:pt idx="8">
                  <c:v>24</c:v>
                </c:pt>
                <c:pt idx="9">
                  <c:v>24</c:v>
                </c:pt>
                <c:pt idx="10">
                  <c:v>30</c:v>
                </c:pt>
                <c:pt idx="11">
                  <c:v>30</c:v>
                </c:pt>
                <c:pt idx="12">
                  <c:v>42</c:v>
                </c:pt>
                <c:pt idx="13">
                  <c:v>54</c:v>
                </c:pt>
                <c:pt idx="14">
                  <c:v>54</c:v>
                </c:pt>
                <c:pt idx="15">
                  <c:v>72</c:v>
                </c:pt>
                <c:pt idx="16">
                  <c:v>72</c:v>
                </c:pt>
                <c:pt idx="17">
                  <c:v>72</c:v>
                </c:pt>
                <c:pt idx="18">
                  <c:v>72</c:v>
                </c:pt>
              </c:numCache>
            </c:numRef>
          </c:xVal>
          <c:yVal>
            <c:numRef>
              <c:f>IRR!$O$8:$O$26</c:f>
              <c:numCache>
                <c:formatCode>General</c:formatCode>
                <c:ptCount val="19"/>
                <c:pt idx="0">
                  <c:v>2.70234530763689E-2</c:v>
                </c:pt>
                <c:pt idx="1">
                  <c:v>4.3211483159311503E-2</c:v>
                </c:pt>
                <c:pt idx="2">
                  <c:v>5.3227915269504801E-2</c:v>
                </c:pt>
                <c:pt idx="3">
                  <c:v>6.2850663761813405E-2</c:v>
                </c:pt>
                <c:pt idx="4">
                  <c:v>5.89858737004944E-2</c:v>
                </c:pt>
                <c:pt idx="5">
                  <c:v>6.6275732815799598E-2</c:v>
                </c:pt>
                <c:pt idx="6">
                  <c:v>6.2376142208274997E-2</c:v>
                </c:pt>
                <c:pt idx="7">
                  <c:v>6.5514869636349102E-2</c:v>
                </c:pt>
                <c:pt idx="8">
                  <c:v>6.3749506453926699E-2</c:v>
                </c:pt>
                <c:pt idx="9">
                  <c:v>6.3800224860021099E-2</c:v>
                </c:pt>
                <c:pt idx="10">
                  <c:v>6.133115441716E-2</c:v>
                </c:pt>
                <c:pt idx="11">
                  <c:v>6.5070996940665093E-2</c:v>
                </c:pt>
                <c:pt idx="12">
                  <c:v>6.3982345512080305E-2</c:v>
                </c:pt>
                <c:pt idx="13">
                  <c:v>5.9448784993892799E-2</c:v>
                </c:pt>
                <c:pt idx="14">
                  <c:v>6.4097784281257703E-2</c:v>
                </c:pt>
                <c:pt idx="15">
                  <c:v>6.2281891463133301E-2</c:v>
                </c:pt>
                <c:pt idx="16">
                  <c:v>6.3947230218350207E-2</c:v>
                </c:pt>
                <c:pt idx="17">
                  <c:v>6.0784466141845198E-2</c:v>
                </c:pt>
                <c:pt idx="18">
                  <c:v>6.3295587219740795E-2</c:v>
                </c:pt>
              </c:numCache>
            </c:numRef>
          </c:yVal>
          <c:smooth val="0"/>
        </c:ser>
        <c:ser>
          <c:idx val="1"/>
          <c:order val="1"/>
          <c:tx>
            <c:strRef>
              <c:f>IRR!$A$28</c:f>
              <c:strCache>
                <c:ptCount val="1"/>
                <c:pt idx="0">
                  <c:v>250 kGy Native</c:v>
                </c:pt>
              </c:strCache>
            </c:strRef>
          </c:tx>
          <c:spPr>
            <a:ln w="28575">
              <a:noFill/>
            </a:ln>
          </c:spPr>
          <c:xVal>
            <c:numRef>
              <c:f>IRR!$C$28:$C$46</c:f>
              <c:numCache>
                <c:formatCode>General</c:formatCode>
                <c:ptCount val="19"/>
                <c:pt idx="0">
                  <c:v>0</c:v>
                </c:pt>
                <c:pt idx="1">
                  <c:v>6</c:v>
                </c:pt>
                <c:pt idx="2">
                  <c:v>6</c:v>
                </c:pt>
                <c:pt idx="3">
                  <c:v>12</c:v>
                </c:pt>
                <c:pt idx="4">
                  <c:v>13</c:v>
                </c:pt>
                <c:pt idx="5">
                  <c:v>18</c:v>
                </c:pt>
                <c:pt idx="6">
                  <c:v>18</c:v>
                </c:pt>
                <c:pt idx="7">
                  <c:v>24</c:v>
                </c:pt>
                <c:pt idx="8">
                  <c:v>24</c:v>
                </c:pt>
                <c:pt idx="9">
                  <c:v>30</c:v>
                </c:pt>
                <c:pt idx="10">
                  <c:v>30</c:v>
                </c:pt>
                <c:pt idx="11">
                  <c:v>42</c:v>
                </c:pt>
                <c:pt idx="12">
                  <c:v>42</c:v>
                </c:pt>
                <c:pt idx="13">
                  <c:v>54</c:v>
                </c:pt>
                <c:pt idx="14">
                  <c:v>54</c:v>
                </c:pt>
                <c:pt idx="15">
                  <c:v>72</c:v>
                </c:pt>
                <c:pt idx="16">
                  <c:v>72</c:v>
                </c:pt>
                <c:pt idx="17">
                  <c:v>72</c:v>
                </c:pt>
                <c:pt idx="18">
                  <c:v>72</c:v>
                </c:pt>
              </c:numCache>
            </c:numRef>
          </c:xVal>
          <c:yVal>
            <c:numRef>
              <c:f>IRR!$O$28:$O$46</c:f>
              <c:numCache>
                <c:formatCode>General</c:formatCode>
                <c:ptCount val="19"/>
                <c:pt idx="0">
                  <c:v>2.87520004894701E-2</c:v>
                </c:pt>
                <c:pt idx="1">
                  <c:v>6.9983079566676099E-2</c:v>
                </c:pt>
                <c:pt idx="2">
                  <c:v>7.6572425395869101E-2</c:v>
                </c:pt>
                <c:pt idx="3">
                  <c:v>7.92877489305511E-2</c:v>
                </c:pt>
                <c:pt idx="4">
                  <c:v>7.9941901973805005E-2</c:v>
                </c:pt>
                <c:pt idx="5">
                  <c:v>8.6781837433660899E-2</c:v>
                </c:pt>
                <c:pt idx="7">
                  <c:v>8.7664939183999799E-2</c:v>
                </c:pt>
                <c:pt idx="8">
                  <c:v>8.6289433067771801E-2</c:v>
                </c:pt>
                <c:pt idx="9">
                  <c:v>9.4800080237167905E-2</c:v>
                </c:pt>
                <c:pt idx="11">
                  <c:v>9.7886583971417696E-2</c:v>
                </c:pt>
                <c:pt idx="12">
                  <c:v>9.4834236879063394E-2</c:v>
                </c:pt>
                <c:pt idx="13">
                  <c:v>0.10247162843032701</c:v>
                </c:pt>
                <c:pt idx="14">
                  <c:v>9.9472864398196997E-2</c:v>
                </c:pt>
                <c:pt idx="15">
                  <c:v>0.10299223705744801</c:v>
                </c:pt>
                <c:pt idx="16">
                  <c:v>0.10960316791008901</c:v>
                </c:pt>
                <c:pt idx="17">
                  <c:v>0.110809616812763</c:v>
                </c:pt>
                <c:pt idx="18">
                  <c:v>0.102057058835013</c:v>
                </c:pt>
              </c:numCache>
            </c:numRef>
          </c:yVal>
          <c:smooth val="0"/>
        </c:ser>
        <c:ser>
          <c:idx val="2"/>
          <c:order val="2"/>
          <c:tx>
            <c:strRef>
              <c:f>IRR!$A$48</c:f>
              <c:strCache>
                <c:ptCount val="1"/>
                <c:pt idx="0">
                  <c:v>750 kGy Native</c:v>
                </c:pt>
              </c:strCache>
            </c:strRef>
          </c:tx>
          <c:spPr>
            <a:ln w="28575">
              <a:noFill/>
            </a:ln>
          </c:spPr>
          <c:xVal>
            <c:numRef>
              <c:f>IRR!$C$48:$C$67</c:f>
              <c:numCache>
                <c:formatCode>General</c:formatCode>
                <c:ptCount val="20"/>
                <c:pt idx="0">
                  <c:v>0</c:v>
                </c:pt>
                <c:pt idx="1">
                  <c:v>0</c:v>
                </c:pt>
                <c:pt idx="2">
                  <c:v>6</c:v>
                </c:pt>
                <c:pt idx="3">
                  <c:v>6</c:v>
                </c:pt>
                <c:pt idx="4">
                  <c:v>12</c:v>
                </c:pt>
                <c:pt idx="5">
                  <c:v>13</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IRR!$O$48:$O$67</c:f>
              <c:numCache>
                <c:formatCode>General</c:formatCode>
                <c:ptCount val="20"/>
                <c:pt idx="0">
                  <c:v>4.64589018638977E-2</c:v>
                </c:pt>
                <c:pt idx="1">
                  <c:v>2.4279508523528899E-2</c:v>
                </c:pt>
                <c:pt idx="2">
                  <c:v>0.13390262212658399</c:v>
                </c:pt>
                <c:pt idx="3">
                  <c:v>0.13166600975422099</c:v>
                </c:pt>
                <c:pt idx="4">
                  <c:v>0.165156099098203</c:v>
                </c:pt>
                <c:pt idx="5">
                  <c:v>0.15525541548685001</c:v>
                </c:pt>
                <c:pt idx="6">
                  <c:v>0.19640758018209201</c:v>
                </c:pt>
                <c:pt idx="8">
                  <c:v>0.21054193840917801</c:v>
                </c:pt>
                <c:pt idx="9">
                  <c:v>0.21196779134669599</c:v>
                </c:pt>
                <c:pt idx="10">
                  <c:v>0.22046585576279101</c:v>
                </c:pt>
                <c:pt idx="12">
                  <c:v>0.248617999798944</c:v>
                </c:pt>
                <c:pt idx="13">
                  <c:v>0.21779534018001501</c:v>
                </c:pt>
                <c:pt idx="14">
                  <c:v>0.231429655484023</c:v>
                </c:pt>
                <c:pt idx="15">
                  <c:v>0.25481804099081801</c:v>
                </c:pt>
                <c:pt idx="16">
                  <c:v>0.27731169833394398</c:v>
                </c:pt>
                <c:pt idx="17">
                  <c:v>0.275502668369702</c:v>
                </c:pt>
                <c:pt idx="18">
                  <c:v>0.29099860192680599</c:v>
                </c:pt>
                <c:pt idx="19">
                  <c:v>0.29034388540687101</c:v>
                </c:pt>
              </c:numCache>
            </c:numRef>
          </c:yVal>
          <c:smooth val="0"/>
        </c:ser>
        <c:ser>
          <c:idx val="3"/>
          <c:order val="3"/>
          <c:tx>
            <c:strRef>
              <c:f>IRR!$A$69</c:f>
              <c:strCache>
                <c:ptCount val="1"/>
                <c:pt idx="0">
                  <c:v>1000 kGy Native</c:v>
                </c:pt>
              </c:strCache>
            </c:strRef>
          </c:tx>
          <c:spPr>
            <a:ln w="28575">
              <a:noFill/>
            </a:ln>
          </c:spPr>
          <c:xVal>
            <c:numRef>
              <c:f>IRR!$C$69:$C$88</c:f>
              <c:numCache>
                <c:formatCode>General</c:formatCode>
                <c:ptCount val="20"/>
                <c:pt idx="0">
                  <c:v>0</c:v>
                </c:pt>
                <c:pt idx="1">
                  <c:v>0</c:v>
                </c:pt>
                <c:pt idx="2">
                  <c:v>6</c:v>
                </c:pt>
                <c:pt idx="3">
                  <c:v>6</c:v>
                </c:pt>
                <c:pt idx="4">
                  <c:v>12</c:v>
                </c:pt>
                <c:pt idx="5">
                  <c:v>13</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IRR!$O$69:$O$88</c:f>
              <c:numCache>
                <c:formatCode>General</c:formatCode>
                <c:ptCount val="20"/>
                <c:pt idx="0">
                  <c:v>5.8351523712395E-2</c:v>
                </c:pt>
                <c:pt idx="1">
                  <c:v>6.9070138910355405E-2</c:v>
                </c:pt>
                <c:pt idx="2">
                  <c:v>0.181221168730508</c:v>
                </c:pt>
                <c:pt idx="3">
                  <c:v>0.15216836130585901</c:v>
                </c:pt>
                <c:pt idx="4">
                  <c:v>0.24893906142292099</c:v>
                </c:pt>
                <c:pt idx="5">
                  <c:v>0.255883333732211</c:v>
                </c:pt>
                <c:pt idx="6">
                  <c:v>0.28538565686103001</c:v>
                </c:pt>
                <c:pt idx="7">
                  <c:v>0.24199328244366899</c:v>
                </c:pt>
                <c:pt idx="8">
                  <c:v>0.274405651842063</c:v>
                </c:pt>
                <c:pt idx="9">
                  <c:v>0.31531945020033703</c:v>
                </c:pt>
                <c:pt idx="10">
                  <c:v>0.28940839331430102</c:v>
                </c:pt>
                <c:pt idx="12">
                  <c:v>0.32996577482253803</c:v>
                </c:pt>
                <c:pt idx="13">
                  <c:v>0.32819176066296202</c:v>
                </c:pt>
                <c:pt idx="15">
                  <c:v>0.39246422216659299</c:v>
                </c:pt>
                <c:pt idx="16">
                  <c:v>0.35072607041244103</c:v>
                </c:pt>
                <c:pt idx="17">
                  <c:v>0.333086459978995</c:v>
                </c:pt>
                <c:pt idx="18">
                  <c:v>0.42506165987102901</c:v>
                </c:pt>
                <c:pt idx="19">
                  <c:v>0.44813951961654502</c:v>
                </c:pt>
              </c:numCache>
            </c:numRef>
          </c:yVal>
          <c:smooth val="0"/>
        </c:ser>
        <c:ser>
          <c:idx val="4"/>
          <c:order val="4"/>
          <c:tx>
            <c:strRef>
              <c:f>HWE!$A$4</c:f>
              <c:strCache>
                <c:ptCount val="1"/>
                <c:pt idx="0">
                  <c:v>0 kGy HWE</c:v>
                </c:pt>
              </c:strCache>
            </c:strRef>
          </c:tx>
          <c:spPr>
            <a:ln w="28575">
              <a:noFill/>
            </a:ln>
          </c:spPr>
          <c:xVal>
            <c:numRef>
              <c:f>HWE!$B$8:$B$99</c:f>
              <c:numCache>
                <c:formatCode>General</c:formatCode>
                <c:ptCount val="92"/>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19</c:v>
                </c:pt>
                <c:pt idx="38">
                  <c:v>20</c:v>
                </c:pt>
                <c:pt idx="39">
                  <c:v>21</c:v>
                </c:pt>
                <c:pt idx="40">
                  <c:v>22</c:v>
                </c:pt>
                <c:pt idx="41">
                  <c:v>23</c:v>
                </c:pt>
                <c:pt idx="42">
                  <c:v>24</c:v>
                </c:pt>
                <c:pt idx="43">
                  <c:v>25</c:v>
                </c:pt>
                <c:pt idx="44">
                  <c:v>26</c:v>
                </c:pt>
                <c:pt idx="45">
                  <c:v>27</c:v>
                </c:pt>
                <c:pt idx="46">
                  <c:v>28</c:v>
                </c:pt>
                <c:pt idx="47">
                  <c:v>29</c:v>
                </c:pt>
                <c:pt idx="48">
                  <c:v>30</c:v>
                </c:pt>
                <c:pt idx="49">
                  <c:v>31</c:v>
                </c:pt>
                <c:pt idx="50">
                  <c:v>32</c:v>
                </c:pt>
                <c:pt idx="51">
                  <c:v>33</c:v>
                </c:pt>
                <c:pt idx="52">
                  <c:v>34</c:v>
                </c:pt>
                <c:pt idx="53">
                  <c:v>35</c:v>
                </c:pt>
                <c:pt idx="54">
                  <c:v>36</c:v>
                </c:pt>
                <c:pt idx="55">
                  <c:v>37</c:v>
                </c:pt>
                <c:pt idx="56">
                  <c:v>38</c:v>
                </c:pt>
                <c:pt idx="57">
                  <c:v>39</c:v>
                </c:pt>
                <c:pt idx="58">
                  <c:v>40</c:v>
                </c:pt>
                <c:pt idx="59">
                  <c:v>41</c:v>
                </c:pt>
                <c:pt idx="60">
                  <c:v>42</c:v>
                </c:pt>
                <c:pt idx="61">
                  <c:v>43</c:v>
                </c:pt>
                <c:pt idx="62">
                  <c:v>44</c:v>
                </c:pt>
                <c:pt idx="63">
                  <c:v>45</c:v>
                </c:pt>
                <c:pt idx="64">
                  <c:v>46</c:v>
                </c:pt>
                <c:pt idx="65">
                  <c:v>47</c:v>
                </c:pt>
                <c:pt idx="66">
                  <c:v>48</c:v>
                </c:pt>
                <c:pt idx="67">
                  <c:v>49</c:v>
                </c:pt>
                <c:pt idx="68">
                  <c:v>50</c:v>
                </c:pt>
                <c:pt idx="69">
                  <c:v>51</c:v>
                </c:pt>
                <c:pt idx="70">
                  <c:v>52</c:v>
                </c:pt>
                <c:pt idx="71">
                  <c:v>53</c:v>
                </c:pt>
                <c:pt idx="72">
                  <c:v>54</c:v>
                </c:pt>
                <c:pt idx="73">
                  <c:v>55</c:v>
                </c:pt>
                <c:pt idx="74">
                  <c:v>56</c:v>
                </c:pt>
                <c:pt idx="75">
                  <c:v>57</c:v>
                </c:pt>
                <c:pt idx="76">
                  <c:v>58</c:v>
                </c:pt>
                <c:pt idx="77">
                  <c:v>59</c:v>
                </c:pt>
                <c:pt idx="78">
                  <c:v>60</c:v>
                </c:pt>
                <c:pt idx="79">
                  <c:v>61</c:v>
                </c:pt>
                <c:pt idx="80">
                  <c:v>62</c:v>
                </c:pt>
                <c:pt idx="81">
                  <c:v>63</c:v>
                </c:pt>
                <c:pt idx="82">
                  <c:v>64</c:v>
                </c:pt>
                <c:pt idx="83">
                  <c:v>65</c:v>
                </c:pt>
                <c:pt idx="84">
                  <c:v>66</c:v>
                </c:pt>
                <c:pt idx="85">
                  <c:v>67</c:v>
                </c:pt>
                <c:pt idx="86">
                  <c:v>68</c:v>
                </c:pt>
                <c:pt idx="87">
                  <c:v>69</c:v>
                </c:pt>
                <c:pt idx="88">
                  <c:v>70</c:v>
                </c:pt>
                <c:pt idx="89">
                  <c:v>71</c:v>
                </c:pt>
                <c:pt idx="90">
                  <c:v>72</c:v>
                </c:pt>
                <c:pt idx="91">
                  <c:v>73</c:v>
                </c:pt>
              </c:numCache>
            </c:numRef>
          </c:xVal>
          <c:yVal>
            <c:numRef>
              <c:f>HWE!$P$8:$P$99</c:f>
              <c:numCache>
                <c:formatCode>General</c:formatCode>
                <c:ptCount val="92"/>
                <c:pt idx="0">
                  <c:v>4.36740051091652E-2</c:v>
                </c:pt>
                <c:pt idx="1">
                  <c:v>5.3844222932907797E-2</c:v>
                </c:pt>
                <c:pt idx="2">
                  <c:v>6.8374348604174504E-2</c:v>
                </c:pt>
                <c:pt idx="3">
                  <c:v>8.2108736951599898E-2</c:v>
                </c:pt>
                <c:pt idx="4">
                  <c:v>9.8087732035814001E-2</c:v>
                </c:pt>
                <c:pt idx="5">
                  <c:v>0.10262403602090001</c:v>
                </c:pt>
                <c:pt idx="6">
                  <c:v>0.114576897971203</c:v>
                </c:pt>
                <c:pt idx="7">
                  <c:v>0.12043636121755499</c:v>
                </c:pt>
                <c:pt idx="8">
                  <c:v>0.131233204056355</c:v>
                </c:pt>
                <c:pt idx="9">
                  <c:v>0.13524812700903799</c:v>
                </c:pt>
                <c:pt idx="10">
                  <c:v>0.146423587483443</c:v>
                </c:pt>
                <c:pt idx="11">
                  <c:v>0.14478533993454301</c:v>
                </c:pt>
                <c:pt idx="12">
                  <c:v>0.14931724582359601</c:v>
                </c:pt>
                <c:pt idx="13">
                  <c:v>0.15354655116117499</c:v>
                </c:pt>
                <c:pt idx="14">
                  <c:v>0.15489610836514001</c:v>
                </c:pt>
                <c:pt idx="15">
                  <c:v>0.164685548083078</c:v>
                </c:pt>
                <c:pt idx="16">
                  <c:v>0.16968715093405101</c:v>
                </c:pt>
                <c:pt idx="17">
                  <c:v>0.17297711045970099</c:v>
                </c:pt>
                <c:pt idx="18">
                  <c:v>0.19754816148076701</c:v>
                </c:pt>
                <c:pt idx="19">
                  <c:v>0.19534119432145899</c:v>
                </c:pt>
                <c:pt idx="20">
                  <c:v>0.193651323818674</c:v>
                </c:pt>
                <c:pt idx="21">
                  <c:v>0.18224692551118099</c:v>
                </c:pt>
                <c:pt idx="22">
                  <c:v>0.175323204699702</c:v>
                </c:pt>
                <c:pt idx="23">
                  <c:v>0.18869048915721101</c:v>
                </c:pt>
                <c:pt idx="24">
                  <c:v>0.19107286121758901</c:v>
                </c:pt>
                <c:pt idx="25">
                  <c:v>0.19379766607917701</c:v>
                </c:pt>
                <c:pt idx="26">
                  <c:v>0.19485159467770399</c:v>
                </c:pt>
                <c:pt idx="27">
                  <c:v>0.19671699255587399</c:v>
                </c:pt>
                <c:pt idx="28">
                  <c:v>0.199202908932997</c:v>
                </c:pt>
                <c:pt idx="29">
                  <c:v>0.20231794970134201</c:v>
                </c:pt>
                <c:pt idx="30">
                  <c:v>0.205018677429261</c:v>
                </c:pt>
                <c:pt idx="31">
                  <c:v>0.205018677429261</c:v>
                </c:pt>
                <c:pt idx="32">
                  <c:v>0.20657226200843301</c:v>
                </c:pt>
                <c:pt idx="33">
                  <c:v>0.21320234427519699</c:v>
                </c:pt>
                <c:pt idx="34">
                  <c:v>0.21194636904439901</c:v>
                </c:pt>
                <c:pt idx="35">
                  <c:v>0.21463912670798099</c:v>
                </c:pt>
                <c:pt idx="36">
                  <c:v>0.21858391139163499</c:v>
                </c:pt>
                <c:pt idx="37">
                  <c:v>0.216719320647145</c:v>
                </c:pt>
                <c:pt idx="38">
                  <c:v>0.220202760990068</c:v>
                </c:pt>
                <c:pt idx="39">
                  <c:v>0.226718946604614</c:v>
                </c:pt>
                <c:pt idx="40">
                  <c:v>0.22595410118501999</c:v>
                </c:pt>
                <c:pt idx="41">
                  <c:v>0.22639165801092001</c:v>
                </c:pt>
                <c:pt idx="42">
                  <c:v>0.222286615283945</c:v>
                </c:pt>
                <c:pt idx="43">
                  <c:v>0.228587765357219</c:v>
                </c:pt>
                <c:pt idx="44">
                  <c:v>0.23235561380913</c:v>
                </c:pt>
                <c:pt idx="45">
                  <c:v>0.23318620794538</c:v>
                </c:pt>
                <c:pt idx="46">
                  <c:v>0.23497574819706701</c:v>
                </c:pt>
                <c:pt idx="47">
                  <c:v>0.234775746045222</c:v>
                </c:pt>
                <c:pt idx="48">
                  <c:v>0.23407394656091501</c:v>
                </c:pt>
                <c:pt idx="49">
                  <c:v>0.238718705210413</c:v>
                </c:pt>
                <c:pt idx="50">
                  <c:v>0.23728254589403899</c:v>
                </c:pt>
                <c:pt idx="51">
                  <c:v>0.242718298691142</c:v>
                </c:pt>
                <c:pt idx="52">
                  <c:v>0.241096139875804</c:v>
                </c:pt>
                <c:pt idx="53">
                  <c:v>0.244556074408012</c:v>
                </c:pt>
                <c:pt idx="54">
                  <c:v>0.24690793933123401</c:v>
                </c:pt>
                <c:pt idx="56">
                  <c:v>0.251601236771611</c:v>
                </c:pt>
                <c:pt idx="57">
                  <c:v>0.25176117500023298</c:v>
                </c:pt>
                <c:pt idx="58">
                  <c:v>0.25113499513714699</c:v>
                </c:pt>
                <c:pt idx="59">
                  <c:v>0.25424269870706401</c:v>
                </c:pt>
                <c:pt idx="60">
                  <c:v>0.25425359106636503</c:v>
                </c:pt>
                <c:pt idx="61">
                  <c:v>0.25538937812509799</c:v>
                </c:pt>
                <c:pt idx="62">
                  <c:v>0.25702760926893897</c:v>
                </c:pt>
                <c:pt idx="63">
                  <c:v>0.251382365840366</c:v>
                </c:pt>
                <c:pt idx="64">
                  <c:v>0.25604641212590501</c:v>
                </c:pt>
                <c:pt idx="65">
                  <c:v>0.25826422281308398</c:v>
                </c:pt>
                <c:pt idx="66">
                  <c:v>0.25727433421484802</c:v>
                </c:pt>
                <c:pt idx="67">
                  <c:v>0.257221904187243</c:v>
                </c:pt>
                <c:pt idx="68">
                  <c:v>0.25789744845456197</c:v>
                </c:pt>
                <c:pt idx="69">
                  <c:v>0.25496285558384202</c:v>
                </c:pt>
                <c:pt idx="70">
                  <c:v>0.26163230419907801</c:v>
                </c:pt>
                <c:pt idx="71">
                  <c:v>0.261972201603281</c:v>
                </c:pt>
                <c:pt idx="72">
                  <c:v>0.25718301923370301</c:v>
                </c:pt>
                <c:pt idx="73">
                  <c:v>0.256493206510782</c:v>
                </c:pt>
                <c:pt idx="74">
                  <c:v>0.259585048367725</c:v>
                </c:pt>
                <c:pt idx="75">
                  <c:v>0.26344971058934302</c:v>
                </c:pt>
                <c:pt idx="76">
                  <c:v>0.26058623130915798</c:v>
                </c:pt>
                <c:pt idx="77">
                  <c:v>0.26399403120075199</c:v>
                </c:pt>
                <c:pt idx="78">
                  <c:v>0.26906571338006502</c:v>
                </c:pt>
                <c:pt idx="79">
                  <c:v>0.26624677863074397</c:v>
                </c:pt>
                <c:pt idx="80">
                  <c:v>0.26848062453117899</c:v>
                </c:pt>
                <c:pt idx="81">
                  <c:v>0.26731931000208498</c:v>
                </c:pt>
                <c:pt idx="82">
                  <c:v>0.26757992722648899</c:v>
                </c:pt>
                <c:pt idx="83">
                  <c:v>0.27036368503319802</c:v>
                </c:pt>
                <c:pt idx="84">
                  <c:v>0.26986231727822702</c:v>
                </c:pt>
                <c:pt idx="85">
                  <c:v>0.27140595283693397</c:v>
                </c:pt>
                <c:pt idx="86">
                  <c:v>0.26608972239196799</c:v>
                </c:pt>
                <c:pt idx="87">
                  <c:v>0.26698077180735202</c:v>
                </c:pt>
                <c:pt idx="88">
                  <c:v>0.26982603720335302</c:v>
                </c:pt>
                <c:pt idx="89">
                  <c:v>0.267684256083981</c:v>
                </c:pt>
                <c:pt idx="90">
                  <c:v>0.26988500403521298</c:v>
                </c:pt>
                <c:pt idx="91">
                  <c:v>1.38815226117206E-2</c:v>
                </c:pt>
              </c:numCache>
            </c:numRef>
          </c:yVal>
          <c:smooth val="0"/>
        </c:ser>
        <c:dLbls>
          <c:showLegendKey val="0"/>
          <c:showVal val="0"/>
          <c:showCatName val="0"/>
          <c:showSerName val="0"/>
          <c:showPercent val="0"/>
          <c:showBubbleSize val="0"/>
        </c:dLbls>
        <c:axId val="227120296"/>
        <c:axId val="227121080"/>
      </c:scatterChart>
      <c:valAx>
        <c:axId val="227120296"/>
        <c:scaling>
          <c:orientation val="minMax"/>
          <c:max val="75"/>
          <c:min val="0"/>
        </c:scaling>
        <c:delete val="0"/>
        <c:axPos val="b"/>
        <c:title>
          <c:tx>
            <c:rich>
              <a:bodyPr/>
              <a:lstStyle/>
              <a:p>
                <a:pPr>
                  <a:defRPr/>
                </a:pPr>
                <a:r>
                  <a:rPr lang="en-US" dirty="0" smtClean="0"/>
                  <a:t>Time</a:t>
                </a:r>
                <a:r>
                  <a:rPr lang="en-US" baseline="0" dirty="0" smtClean="0"/>
                  <a:t> (hr)</a:t>
                </a:r>
                <a:endParaRPr lang="en-US" dirty="0"/>
              </a:p>
            </c:rich>
          </c:tx>
          <c:layout>
            <c:manualLayout>
              <c:xMode val="edge"/>
              <c:yMode val="edge"/>
              <c:x val="0.40469253791246701"/>
              <c:y val="0.93292881812160799"/>
            </c:manualLayout>
          </c:layout>
          <c:overlay val="0"/>
        </c:title>
        <c:numFmt formatCode="General" sourceLinked="1"/>
        <c:majorTickMark val="out"/>
        <c:minorTickMark val="none"/>
        <c:tickLblPos val="nextTo"/>
        <c:crossAx val="227121080"/>
        <c:crosses val="autoZero"/>
        <c:crossBetween val="midCat"/>
      </c:valAx>
      <c:valAx>
        <c:axId val="227121080"/>
        <c:scaling>
          <c:orientation val="minMax"/>
        </c:scaling>
        <c:delete val="0"/>
        <c:axPos val="l"/>
        <c:majorGridlines/>
        <c:title>
          <c:tx>
            <c:rich>
              <a:bodyPr/>
              <a:lstStyle/>
              <a:p>
                <a:pPr>
                  <a:defRPr/>
                </a:pPr>
                <a:r>
                  <a:rPr lang="en-US" dirty="0"/>
                  <a:t>Total Sugar (</a:t>
                </a:r>
                <a:r>
                  <a:rPr lang="en-US" dirty="0" err="1"/>
                  <a:t>g/</a:t>
                </a:r>
                <a:r>
                  <a:rPr lang="en-US" dirty="0" err="1" smtClean="0"/>
                  <a:t>g</a:t>
                </a:r>
                <a:r>
                  <a:rPr lang="en-US" baseline="0" dirty="0" smtClean="0"/>
                  <a:t> substrate</a:t>
                </a:r>
                <a:r>
                  <a:rPr lang="en-US" dirty="0" smtClean="0"/>
                  <a:t>)</a:t>
                </a:r>
                <a:endParaRPr lang="en-US" dirty="0"/>
              </a:p>
            </c:rich>
          </c:tx>
          <c:layout/>
          <c:overlay val="0"/>
        </c:title>
        <c:numFmt formatCode="General" sourceLinked="1"/>
        <c:majorTickMark val="out"/>
        <c:minorTickMark val="none"/>
        <c:tickLblPos val="nextTo"/>
        <c:crossAx val="227120296"/>
        <c:crosses val="autoZero"/>
        <c:crossBetween val="midCat"/>
        <c:majorUnit val="0.1"/>
      </c:valAx>
    </c:plotArea>
    <c:legend>
      <c:legendPos val="r"/>
      <c:layout>
        <c:manualLayout>
          <c:xMode val="edge"/>
          <c:yMode val="edge"/>
          <c:x val="0.150121094540976"/>
          <c:y val="0.17133515115568199"/>
          <c:w val="0.24191495347994199"/>
          <c:h val="0.26585340315886502"/>
        </c:manualLayout>
      </c:layout>
      <c:overlay val="0"/>
      <c:spPr>
        <a:ln>
          <a:solidFill>
            <a:schemeClr val="tx1"/>
          </a:solidFill>
        </a:ln>
      </c:spPr>
      <c:txPr>
        <a:bodyPr/>
        <a:lstStyle/>
        <a:p>
          <a:pPr>
            <a:defRPr sz="1600"/>
          </a:pPr>
          <a:endParaRPr lang="tr-TR"/>
        </a:p>
      </c:tx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218266358946499E-2"/>
          <c:y val="0.18053561327607801"/>
          <c:w val="0.87251601955861802"/>
          <c:h val="0.67789851599518403"/>
        </c:manualLayout>
      </c:layout>
      <c:scatterChart>
        <c:scatterStyle val="lineMarker"/>
        <c:varyColors val="0"/>
        <c:ser>
          <c:idx val="0"/>
          <c:order val="0"/>
          <c:tx>
            <c:strRef>
              <c:f>IRR!$A$8</c:f>
              <c:strCache>
                <c:ptCount val="1"/>
                <c:pt idx="0">
                  <c:v>0 kGy Native</c:v>
                </c:pt>
              </c:strCache>
            </c:strRef>
          </c:tx>
          <c:spPr>
            <a:ln w="28575">
              <a:noFill/>
            </a:ln>
          </c:spPr>
          <c:xVal>
            <c:numRef>
              <c:f>IRR!$C$8:$C$26</c:f>
              <c:numCache>
                <c:formatCode>General</c:formatCode>
                <c:ptCount val="19"/>
                <c:pt idx="0">
                  <c:v>0</c:v>
                </c:pt>
                <c:pt idx="1">
                  <c:v>0</c:v>
                </c:pt>
                <c:pt idx="2">
                  <c:v>6</c:v>
                </c:pt>
                <c:pt idx="3">
                  <c:v>6</c:v>
                </c:pt>
                <c:pt idx="4">
                  <c:v>12</c:v>
                </c:pt>
                <c:pt idx="5">
                  <c:v>12</c:v>
                </c:pt>
                <c:pt idx="6">
                  <c:v>18</c:v>
                </c:pt>
                <c:pt idx="7">
                  <c:v>18</c:v>
                </c:pt>
                <c:pt idx="8">
                  <c:v>24</c:v>
                </c:pt>
                <c:pt idx="9">
                  <c:v>24</c:v>
                </c:pt>
                <c:pt idx="10">
                  <c:v>30</c:v>
                </c:pt>
                <c:pt idx="11">
                  <c:v>30</c:v>
                </c:pt>
                <c:pt idx="12">
                  <c:v>42</c:v>
                </c:pt>
                <c:pt idx="13">
                  <c:v>54</c:v>
                </c:pt>
                <c:pt idx="14">
                  <c:v>54</c:v>
                </c:pt>
                <c:pt idx="15">
                  <c:v>72</c:v>
                </c:pt>
                <c:pt idx="16">
                  <c:v>72</c:v>
                </c:pt>
                <c:pt idx="17">
                  <c:v>72</c:v>
                </c:pt>
                <c:pt idx="18">
                  <c:v>72</c:v>
                </c:pt>
              </c:numCache>
            </c:numRef>
          </c:xVal>
          <c:yVal>
            <c:numRef>
              <c:f>IRR!$O$8:$O$26</c:f>
              <c:numCache>
                <c:formatCode>General</c:formatCode>
                <c:ptCount val="19"/>
                <c:pt idx="0">
                  <c:v>2.70234530763689E-2</c:v>
                </c:pt>
                <c:pt idx="1">
                  <c:v>4.3211483159311503E-2</c:v>
                </c:pt>
                <c:pt idx="2">
                  <c:v>5.3227915269504801E-2</c:v>
                </c:pt>
                <c:pt idx="3">
                  <c:v>6.2850663761813405E-2</c:v>
                </c:pt>
                <c:pt idx="4">
                  <c:v>5.89858737004944E-2</c:v>
                </c:pt>
                <c:pt idx="5">
                  <c:v>6.6275732815799598E-2</c:v>
                </c:pt>
                <c:pt idx="6">
                  <c:v>6.2376142208274997E-2</c:v>
                </c:pt>
                <c:pt idx="7">
                  <c:v>6.5514869636349102E-2</c:v>
                </c:pt>
                <c:pt idx="8">
                  <c:v>6.3749506453926699E-2</c:v>
                </c:pt>
                <c:pt idx="9">
                  <c:v>6.3800224860021099E-2</c:v>
                </c:pt>
                <c:pt idx="10">
                  <c:v>6.133115441716E-2</c:v>
                </c:pt>
                <c:pt idx="11">
                  <c:v>6.5070996940665093E-2</c:v>
                </c:pt>
                <c:pt idx="12">
                  <c:v>6.3982345512080305E-2</c:v>
                </c:pt>
                <c:pt idx="13">
                  <c:v>5.9448784993892799E-2</c:v>
                </c:pt>
                <c:pt idx="14">
                  <c:v>6.4097784281257703E-2</c:v>
                </c:pt>
                <c:pt idx="15">
                  <c:v>6.2281891463133301E-2</c:v>
                </c:pt>
                <c:pt idx="16">
                  <c:v>6.3947230218350207E-2</c:v>
                </c:pt>
                <c:pt idx="17">
                  <c:v>6.0784466141845198E-2</c:v>
                </c:pt>
                <c:pt idx="18">
                  <c:v>6.3295587219740795E-2</c:v>
                </c:pt>
              </c:numCache>
            </c:numRef>
          </c:yVal>
          <c:smooth val="0"/>
        </c:ser>
        <c:ser>
          <c:idx val="1"/>
          <c:order val="1"/>
          <c:tx>
            <c:strRef>
              <c:f>IRR!$A$28</c:f>
              <c:strCache>
                <c:ptCount val="1"/>
                <c:pt idx="0">
                  <c:v>250 kGy Native</c:v>
                </c:pt>
              </c:strCache>
            </c:strRef>
          </c:tx>
          <c:spPr>
            <a:ln w="28575">
              <a:noFill/>
            </a:ln>
          </c:spPr>
          <c:xVal>
            <c:numRef>
              <c:f>IRR!$C$28:$C$46</c:f>
              <c:numCache>
                <c:formatCode>General</c:formatCode>
                <c:ptCount val="19"/>
                <c:pt idx="0">
                  <c:v>0</c:v>
                </c:pt>
                <c:pt idx="1">
                  <c:v>6</c:v>
                </c:pt>
                <c:pt idx="2">
                  <c:v>6</c:v>
                </c:pt>
                <c:pt idx="3">
                  <c:v>12</c:v>
                </c:pt>
                <c:pt idx="4">
                  <c:v>13</c:v>
                </c:pt>
                <c:pt idx="5">
                  <c:v>18</c:v>
                </c:pt>
                <c:pt idx="6">
                  <c:v>18</c:v>
                </c:pt>
                <c:pt idx="7">
                  <c:v>24</c:v>
                </c:pt>
                <c:pt idx="8">
                  <c:v>24</c:v>
                </c:pt>
                <c:pt idx="9">
                  <c:v>30</c:v>
                </c:pt>
                <c:pt idx="10">
                  <c:v>30</c:v>
                </c:pt>
                <c:pt idx="11">
                  <c:v>42</c:v>
                </c:pt>
                <c:pt idx="12">
                  <c:v>42</c:v>
                </c:pt>
                <c:pt idx="13">
                  <c:v>54</c:v>
                </c:pt>
                <c:pt idx="14">
                  <c:v>54</c:v>
                </c:pt>
                <c:pt idx="15">
                  <c:v>72</c:v>
                </c:pt>
                <c:pt idx="16">
                  <c:v>72</c:v>
                </c:pt>
                <c:pt idx="17">
                  <c:v>72</c:v>
                </c:pt>
                <c:pt idx="18">
                  <c:v>72</c:v>
                </c:pt>
              </c:numCache>
            </c:numRef>
          </c:xVal>
          <c:yVal>
            <c:numRef>
              <c:f>IRR!$O$28:$O$46</c:f>
              <c:numCache>
                <c:formatCode>General</c:formatCode>
                <c:ptCount val="19"/>
                <c:pt idx="0">
                  <c:v>2.87520004894701E-2</c:v>
                </c:pt>
                <c:pt idx="1">
                  <c:v>6.9983079566676099E-2</c:v>
                </c:pt>
                <c:pt idx="2">
                  <c:v>7.6572425395869101E-2</c:v>
                </c:pt>
                <c:pt idx="3">
                  <c:v>7.92877489305511E-2</c:v>
                </c:pt>
                <c:pt idx="4">
                  <c:v>7.9941901973805005E-2</c:v>
                </c:pt>
                <c:pt idx="5">
                  <c:v>8.6781837433660899E-2</c:v>
                </c:pt>
                <c:pt idx="7">
                  <c:v>8.7664939183999799E-2</c:v>
                </c:pt>
                <c:pt idx="8">
                  <c:v>8.6289433067771801E-2</c:v>
                </c:pt>
                <c:pt idx="9">
                  <c:v>9.4800080237167905E-2</c:v>
                </c:pt>
                <c:pt idx="11">
                  <c:v>9.7886583971417696E-2</c:v>
                </c:pt>
                <c:pt idx="12">
                  <c:v>9.4834236879063394E-2</c:v>
                </c:pt>
                <c:pt idx="13">
                  <c:v>0.10247162843032701</c:v>
                </c:pt>
                <c:pt idx="14">
                  <c:v>9.9472864398196997E-2</c:v>
                </c:pt>
                <c:pt idx="15">
                  <c:v>0.10299223705744801</c:v>
                </c:pt>
                <c:pt idx="16">
                  <c:v>0.10960316791008901</c:v>
                </c:pt>
                <c:pt idx="17">
                  <c:v>0.110809616812763</c:v>
                </c:pt>
                <c:pt idx="18">
                  <c:v>0.102057058835013</c:v>
                </c:pt>
              </c:numCache>
            </c:numRef>
          </c:yVal>
          <c:smooth val="0"/>
        </c:ser>
        <c:ser>
          <c:idx val="2"/>
          <c:order val="2"/>
          <c:tx>
            <c:strRef>
              <c:f>IRR_AWE!$A$7</c:f>
              <c:strCache>
                <c:ptCount val="1"/>
                <c:pt idx="0">
                  <c:v>250 kGy AWE</c:v>
                </c:pt>
              </c:strCache>
            </c:strRef>
          </c:tx>
          <c:spPr>
            <a:ln w="28575">
              <a:noFill/>
            </a:ln>
          </c:spPr>
          <c:xVal>
            <c:numRef>
              <c:f>IRR_AWE!$C$7:$C$24</c:f>
              <c:numCache>
                <c:formatCode>General</c:formatCode>
                <c:ptCount val="18"/>
                <c:pt idx="0">
                  <c:v>0</c:v>
                </c:pt>
                <c:pt idx="1">
                  <c:v>0</c:v>
                </c:pt>
                <c:pt idx="2">
                  <c:v>6</c:v>
                </c:pt>
                <c:pt idx="3">
                  <c:v>6</c:v>
                </c:pt>
                <c:pt idx="4">
                  <c:v>12</c:v>
                </c:pt>
                <c:pt idx="5">
                  <c:v>16</c:v>
                </c:pt>
                <c:pt idx="6">
                  <c:v>18</c:v>
                </c:pt>
                <c:pt idx="7">
                  <c:v>18</c:v>
                </c:pt>
                <c:pt idx="8">
                  <c:v>24</c:v>
                </c:pt>
                <c:pt idx="9">
                  <c:v>24</c:v>
                </c:pt>
                <c:pt idx="10">
                  <c:v>30</c:v>
                </c:pt>
                <c:pt idx="11">
                  <c:v>42</c:v>
                </c:pt>
                <c:pt idx="12">
                  <c:v>42</c:v>
                </c:pt>
                <c:pt idx="13">
                  <c:v>54</c:v>
                </c:pt>
                <c:pt idx="14">
                  <c:v>72</c:v>
                </c:pt>
                <c:pt idx="15">
                  <c:v>72</c:v>
                </c:pt>
                <c:pt idx="16">
                  <c:v>72</c:v>
                </c:pt>
                <c:pt idx="17">
                  <c:v>72</c:v>
                </c:pt>
              </c:numCache>
            </c:numRef>
          </c:xVal>
          <c:yVal>
            <c:numRef>
              <c:f>IRR_AWE!$O$7:$O$24</c:f>
              <c:numCache>
                <c:formatCode>General</c:formatCode>
                <c:ptCount val="18"/>
                <c:pt idx="0">
                  <c:v>2.03189522205195E-2</c:v>
                </c:pt>
                <c:pt idx="1">
                  <c:v>1.41549034692546E-2</c:v>
                </c:pt>
                <c:pt idx="2">
                  <c:v>6.0428574801433897E-2</c:v>
                </c:pt>
                <c:pt idx="3">
                  <c:v>5.4872933814882598E-2</c:v>
                </c:pt>
                <c:pt idx="4">
                  <c:v>4.9451988093812599E-2</c:v>
                </c:pt>
                <c:pt idx="5">
                  <c:v>7.1788195220270495E-2</c:v>
                </c:pt>
                <c:pt idx="6">
                  <c:v>5.3398153287074403E-2</c:v>
                </c:pt>
                <c:pt idx="7">
                  <c:v>6.5872962402217003E-2</c:v>
                </c:pt>
                <c:pt idx="8">
                  <c:v>7.7220897902511396E-2</c:v>
                </c:pt>
                <c:pt idx="9">
                  <c:v>7.3492054938521997E-2</c:v>
                </c:pt>
                <c:pt idx="10">
                  <c:v>9.7610684972897599E-2</c:v>
                </c:pt>
                <c:pt idx="11">
                  <c:v>6.1903395581134397E-2</c:v>
                </c:pt>
                <c:pt idx="12">
                  <c:v>6.1444471103954602E-2</c:v>
                </c:pt>
                <c:pt idx="13">
                  <c:v>8.3827424353040206E-2</c:v>
                </c:pt>
                <c:pt idx="14">
                  <c:v>8.4847054044870598E-2</c:v>
                </c:pt>
                <c:pt idx="15">
                  <c:v>8.8216381752985601E-2</c:v>
                </c:pt>
                <c:pt idx="16">
                  <c:v>8.9562286713644995E-2</c:v>
                </c:pt>
                <c:pt idx="17">
                  <c:v>7.8539309545639702E-2</c:v>
                </c:pt>
              </c:numCache>
            </c:numRef>
          </c:yVal>
          <c:smooth val="0"/>
        </c:ser>
        <c:ser>
          <c:idx val="3"/>
          <c:order val="3"/>
          <c:tx>
            <c:strRef>
              <c:f>IRR_HWE!$A$10</c:f>
              <c:strCache>
                <c:ptCount val="1"/>
                <c:pt idx="0">
                  <c:v>250 kGy HWE</c:v>
                </c:pt>
              </c:strCache>
            </c:strRef>
          </c:tx>
          <c:spPr>
            <a:ln w="28575">
              <a:noFill/>
            </a:ln>
          </c:spPr>
          <c:marker>
            <c:symbol val="x"/>
            <c:size val="7"/>
            <c:spPr>
              <a:noFill/>
              <a:ln>
                <a:solidFill>
                  <a:schemeClr val="accent5"/>
                </a:solidFill>
              </a:ln>
            </c:spPr>
          </c:marker>
          <c:xVal>
            <c:numRef>
              <c:f>IRR_HWE!$C$8:$C$27</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IRR_HWE!$O$8:$O$27</c:f>
              <c:numCache>
                <c:formatCode>General</c:formatCode>
                <c:ptCount val="20"/>
                <c:pt idx="0">
                  <c:v>7.1415297300929007E-2</c:v>
                </c:pt>
                <c:pt idx="1">
                  <c:v>7.1808876962784901E-2</c:v>
                </c:pt>
                <c:pt idx="2">
                  <c:v>0.18277494011557299</c:v>
                </c:pt>
                <c:pt idx="3">
                  <c:v>0.19439562788393799</c:v>
                </c:pt>
                <c:pt idx="4">
                  <c:v>0.23979816331352199</c:v>
                </c:pt>
                <c:pt idx="5">
                  <c:v>0.255441193206149</c:v>
                </c:pt>
                <c:pt idx="6">
                  <c:v>0.26687011992360699</c:v>
                </c:pt>
                <c:pt idx="7">
                  <c:v>0.26152109232971699</c:v>
                </c:pt>
                <c:pt idx="8">
                  <c:v>0.27666677531534101</c:v>
                </c:pt>
                <c:pt idx="9">
                  <c:v>0.26929017908969999</c:v>
                </c:pt>
                <c:pt idx="10">
                  <c:v>0.28215307150211799</c:v>
                </c:pt>
                <c:pt idx="11">
                  <c:v>0.30043392516498602</c:v>
                </c:pt>
                <c:pt idx="12">
                  <c:v>0.31367212138698303</c:v>
                </c:pt>
                <c:pt idx="13">
                  <c:v>0.30162173955440702</c:v>
                </c:pt>
                <c:pt idx="14">
                  <c:v>0.30984489453108299</c:v>
                </c:pt>
                <c:pt idx="15">
                  <c:v>0.320374026121442</c:v>
                </c:pt>
                <c:pt idx="16">
                  <c:v>0.33327782519718802</c:v>
                </c:pt>
                <c:pt idx="17">
                  <c:v>0.335601467957657</c:v>
                </c:pt>
                <c:pt idx="18">
                  <c:v>0.33373510510829901</c:v>
                </c:pt>
                <c:pt idx="19">
                  <c:v>0.33654432623729102</c:v>
                </c:pt>
              </c:numCache>
            </c:numRef>
          </c:yVal>
          <c:smooth val="0"/>
        </c:ser>
        <c:ser>
          <c:idx val="4"/>
          <c:order val="4"/>
          <c:tx>
            <c:strRef>
              <c:f>IRR_HWE_AW!$A$8</c:f>
              <c:strCache>
                <c:ptCount val="1"/>
                <c:pt idx="0">
                  <c:v>250 kGy HWE-AW</c:v>
                </c:pt>
              </c:strCache>
            </c:strRef>
          </c:tx>
          <c:spPr>
            <a:ln w="28575">
              <a:noFill/>
            </a:ln>
          </c:spPr>
          <c:marker>
            <c:symbol val="circle"/>
            <c:size val="7"/>
            <c:spPr>
              <a:solidFill>
                <a:schemeClr val="accent4"/>
              </a:solidFill>
              <a:ln>
                <a:solidFill>
                  <a:schemeClr val="accent4"/>
                </a:solidFill>
              </a:ln>
            </c:spPr>
          </c:marker>
          <c:xVal>
            <c:numRef>
              <c:f>IRR_HWE_AW!$C$8:$C$27</c:f>
              <c:numCache>
                <c:formatCode>General</c:formatCode>
                <c:ptCount val="20"/>
                <c:pt idx="0">
                  <c:v>0</c:v>
                </c:pt>
                <c:pt idx="1">
                  <c:v>0</c:v>
                </c:pt>
                <c:pt idx="2">
                  <c:v>6</c:v>
                </c:pt>
                <c:pt idx="3">
                  <c:v>6</c:v>
                </c:pt>
                <c:pt idx="4">
                  <c:v>12</c:v>
                </c:pt>
                <c:pt idx="5">
                  <c:v>12</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IRR_HWE_AW!$O$8:$O$27</c:f>
              <c:numCache>
                <c:formatCode>General</c:formatCode>
                <c:ptCount val="20"/>
                <c:pt idx="0">
                  <c:v>4.2860831763059298E-2</c:v>
                </c:pt>
                <c:pt idx="1">
                  <c:v>4.1321675603762098E-2</c:v>
                </c:pt>
                <c:pt idx="2">
                  <c:v>0.1209692802545</c:v>
                </c:pt>
                <c:pt idx="3">
                  <c:v>0.12569516439724801</c:v>
                </c:pt>
                <c:pt idx="4">
                  <c:v>0.16391095797382399</c:v>
                </c:pt>
                <c:pt idx="5">
                  <c:v>0.17134730736229001</c:v>
                </c:pt>
                <c:pt idx="6">
                  <c:v>0.188179919501546</c:v>
                </c:pt>
                <c:pt idx="7">
                  <c:v>0.18191465426560999</c:v>
                </c:pt>
                <c:pt idx="8">
                  <c:v>0.17730655750403301</c:v>
                </c:pt>
                <c:pt idx="9">
                  <c:v>0.1809411002247</c:v>
                </c:pt>
                <c:pt idx="10">
                  <c:v>0.14228799101044401</c:v>
                </c:pt>
                <c:pt idx="11">
                  <c:v>0.17874576089605801</c:v>
                </c:pt>
                <c:pt idx="12">
                  <c:v>0.21449778608615</c:v>
                </c:pt>
                <c:pt idx="13">
                  <c:v>0.19672162556012401</c:v>
                </c:pt>
                <c:pt idx="14">
                  <c:v>0.21322449307111199</c:v>
                </c:pt>
                <c:pt idx="15">
                  <c:v>0.206718110846589</c:v>
                </c:pt>
                <c:pt idx="16">
                  <c:v>0.21547355705020099</c:v>
                </c:pt>
                <c:pt idx="17">
                  <c:v>0.221933661244931</c:v>
                </c:pt>
                <c:pt idx="18">
                  <c:v>0.21864489046291399</c:v>
                </c:pt>
                <c:pt idx="19">
                  <c:v>0.21176662944591201</c:v>
                </c:pt>
              </c:numCache>
            </c:numRef>
          </c:yVal>
          <c:smooth val="0"/>
        </c:ser>
        <c:dLbls>
          <c:showLegendKey val="0"/>
          <c:showVal val="0"/>
          <c:showCatName val="0"/>
          <c:showSerName val="0"/>
          <c:showPercent val="0"/>
          <c:showBubbleSize val="0"/>
        </c:dLbls>
        <c:axId val="227121472"/>
        <c:axId val="227125000"/>
      </c:scatterChart>
      <c:valAx>
        <c:axId val="227121472"/>
        <c:scaling>
          <c:orientation val="minMax"/>
          <c:max val="75"/>
          <c:min val="0"/>
        </c:scaling>
        <c:delete val="0"/>
        <c:axPos val="b"/>
        <c:title>
          <c:tx>
            <c:rich>
              <a:bodyPr/>
              <a:lstStyle/>
              <a:p>
                <a:pPr>
                  <a:defRPr/>
                </a:pPr>
                <a:r>
                  <a:rPr lang="en-US" dirty="0" smtClean="0"/>
                  <a:t>Time (hr)</a:t>
                </a:r>
                <a:endParaRPr lang="en-US" dirty="0"/>
              </a:p>
            </c:rich>
          </c:tx>
          <c:layout/>
          <c:overlay val="0"/>
        </c:title>
        <c:numFmt formatCode="General" sourceLinked="1"/>
        <c:majorTickMark val="out"/>
        <c:minorTickMark val="none"/>
        <c:tickLblPos val="nextTo"/>
        <c:crossAx val="227125000"/>
        <c:crosses val="autoZero"/>
        <c:crossBetween val="midCat"/>
      </c:valAx>
      <c:valAx>
        <c:axId val="227125000"/>
        <c:scaling>
          <c:orientation val="minMax"/>
          <c:max val="0.5"/>
        </c:scaling>
        <c:delete val="0"/>
        <c:axPos val="l"/>
        <c:majorGridlines/>
        <c:numFmt formatCode="General" sourceLinked="1"/>
        <c:majorTickMark val="out"/>
        <c:minorTickMark val="none"/>
        <c:tickLblPos val="nextTo"/>
        <c:crossAx val="227121472"/>
        <c:crosses val="autoZero"/>
        <c:crossBetween val="midCat"/>
        <c:majorUnit val="0.1"/>
      </c:valAx>
    </c:plotArea>
    <c:legend>
      <c:legendPos val="r"/>
      <c:layout>
        <c:manualLayout>
          <c:xMode val="edge"/>
          <c:yMode val="edge"/>
          <c:x val="9.9026809929920301E-2"/>
          <c:y val="0.18502395451935699"/>
          <c:w val="0.26861531218511397"/>
          <c:h val="0.255092631529728"/>
        </c:manualLayout>
      </c:layout>
      <c:overlay val="0"/>
      <c:spPr>
        <a:ln>
          <a:solidFill>
            <a:schemeClr val="tx1"/>
          </a:solidFill>
        </a:ln>
      </c:spPr>
      <c:txPr>
        <a:bodyPr/>
        <a:lstStyle/>
        <a:p>
          <a:pPr>
            <a:defRPr sz="1600"/>
          </a:pPr>
          <a:endParaRPr lang="tr-TR"/>
        </a:p>
      </c:tx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8.0886703769840404E-2"/>
          <c:y val="4.6967025861411597E-2"/>
          <c:w val="0.90043444585696897"/>
          <c:h val="0.73752737423863002"/>
        </c:manualLayout>
      </c:layout>
      <c:barChart>
        <c:barDir val="col"/>
        <c:grouping val="clustered"/>
        <c:varyColors val="0"/>
        <c:ser>
          <c:idx val="0"/>
          <c:order val="0"/>
          <c:tx>
            <c:strRef>
              <c:f>'Total Yields'!$N$8</c:f>
              <c:strCache>
                <c:ptCount val="1"/>
                <c:pt idx="0">
                  <c:v>No Enzyme</c:v>
                </c:pt>
              </c:strCache>
            </c:strRef>
          </c:tx>
          <c:invertIfNegative val="0"/>
          <c:cat>
            <c:strRef>
              <c:f>('Total Yields'!$M$10:$M$13,'Total Yields'!$M$21:$M$23)</c:f>
              <c:strCache>
                <c:ptCount val="7"/>
                <c:pt idx="0">
                  <c:v>SM</c:v>
                </c:pt>
                <c:pt idx="1">
                  <c:v>250</c:v>
                </c:pt>
                <c:pt idx="2">
                  <c:v>750</c:v>
                </c:pt>
                <c:pt idx="3">
                  <c:v>1000</c:v>
                </c:pt>
                <c:pt idx="4">
                  <c:v>250 HWE</c:v>
                </c:pt>
                <c:pt idx="5">
                  <c:v>750 HWE</c:v>
                </c:pt>
                <c:pt idx="6">
                  <c:v>1000 HWE</c:v>
                </c:pt>
              </c:strCache>
            </c:strRef>
          </c:cat>
          <c:val>
            <c:numRef>
              <c:f>('Total Yields'!$P$10:$P$13,'Total Yields'!$P$21:$P$23)</c:f>
              <c:numCache>
                <c:formatCode>General</c:formatCode>
                <c:ptCount val="7"/>
                <c:pt idx="0">
                  <c:v>3.05999999999997E-2</c:v>
                </c:pt>
                <c:pt idx="1">
                  <c:v>5.3399999999999198E-2</c:v>
                </c:pt>
                <c:pt idx="2">
                  <c:v>0.14649999999999999</c:v>
                </c:pt>
                <c:pt idx="3">
                  <c:v>0.17859999999999901</c:v>
                </c:pt>
                <c:pt idx="4">
                  <c:v>0.1032</c:v>
                </c:pt>
                <c:pt idx="5">
                  <c:v>0.1158</c:v>
                </c:pt>
                <c:pt idx="6">
                  <c:v>0.1205</c:v>
                </c:pt>
              </c:numCache>
            </c:numRef>
          </c:val>
        </c:ser>
        <c:ser>
          <c:idx val="1"/>
          <c:order val="1"/>
          <c:tx>
            <c:strRef>
              <c:f>'Total Yields'!$R$8</c:f>
              <c:strCache>
                <c:ptCount val="1"/>
                <c:pt idx="0">
                  <c:v>With Enzyme</c:v>
                </c:pt>
              </c:strCache>
            </c:strRef>
          </c:tx>
          <c:invertIfNegative val="0"/>
          <c:cat>
            <c:strRef>
              <c:f>('Total Yields'!$M$10:$M$13,'Total Yields'!$M$21:$M$23)</c:f>
              <c:strCache>
                <c:ptCount val="7"/>
                <c:pt idx="0">
                  <c:v>SM</c:v>
                </c:pt>
                <c:pt idx="1">
                  <c:v>250</c:v>
                </c:pt>
                <c:pt idx="2">
                  <c:v>750</c:v>
                </c:pt>
                <c:pt idx="3">
                  <c:v>1000</c:v>
                </c:pt>
                <c:pt idx="4">
                  <c:v>250 HWE</c:v>
                </c:pt>
                <c:pt idx="5">
                  <c:v>750 HWE</c:v>
                </c:pt>
                <c:pt idx="6">
                  <c:v>1000 HWE</c:v>
                </c:pt>
              </c:strCache>
            </c:strRef>
          </c:cat>
          <c:val>
            <c:numRef>
              <c:f>('Total Yields'!$T$10:$T$13,'Total Yields'!$T$21:$T$23)</c:f>
              <c:numCache>
                <c:formatCode>General</c:formatCode>
                <c:ptCount val="7"/>
                <c:pt idx="0">
                  <c:v>6.7899999999999502E-2</c:v>
                </c:pt>
                <c:pt idx="1">
                  <c:v>0.11650000000000101</c:v>
                </c:pt>
                <c:pt idx="2">
                  <c:v>0.32150000000000101</c:v>
                </c:pt>
                <c:pt idx="3">
                  <c:v>0.43630000000000102</c:v>
                </c:pt>
                <c:pt idx="4">
                  <c:v>0.32779999999999898</c:v>
                </c:pt>
                <c:pt idx="5">
                  <c:v>0.349800000000001</c:v>
                </c:pt>
                <c:pt idx="6">
                  <c:v>0.39953333333333302</c:v>
                </c:pt>
              </c:numCache>
            </c:numRef>
          </c:val>
        </c:ser>
        <c:ser>
          <c:idx val="2"/>
          <c:order val="2"/>
          <c:tx>
            <c:strRef>
              <c:f>'Total Yields'!$V$9</c:f>
              <c:strCache>
                <c:ptCount val="1"/>
                <c:pt idx="0">
                  <c:v>Total Carbs After 72Hr</c:v>
                </c:pt>
              </c:strCache>
            </c:strRef>
          </c:tx>
          <c:invertIfNegative val="0"/>
          <c:cat>
            <c:strRef>
              <c:f>('Total Yields'!$M$10:$M$13,'Total Yields'!$M$21:$M$23)</c:f>
              <c:strCache>
                <c:ptCount val="7"/>
                <c:pt idx="0">
                  <c:v>SM</c:v>
                </c:pt>
                <c:pt idx="1">
                  <c:v>250</c:v>
                </c:pt>
                <c:pt idx="2">
                  <c:v>750</c:v>
                </c:pt>
                <c:pt idx="3">
                  <c:v>1000</c:v>
                </c:pt>
                <c:pt idx="4">
                  <c:v>250 HWE</c:v>
                </c:pt>
                <c:pt idx="5">
                  <c:v>750 HWE</c:v>
                </c:pt>
                <c:pt idx="6">
                  <c:v>1000 HWE</c:v>
                </c:pt>
              </c:strCache>
            </c:strRef>
          </c:cat>
          <c:val>
            <c:numRef>
              <c:f>('Total Yields'!$V$10:$V$13,'Total Yields'!$V$21:$V$23)</c:f>
              <c:numCache>
                <c:formatCode>0.000</c:formatCode>
                <c:ptCount val="7"/>
                <c:pt idx="0">
                  <c:v>6.25772937607674E-2</c:v>
                </c:pt>
                <c:pt idx="1">
                  <c:v>0.106365520153828</c:v>
                </c:pt>
                <c:pt idx="2">
                  <c:v>0.28353921350933098</c:v>
                </c:pt>
                <c:pt idx="3">
                  <c:v>0.389253427469752</c:v>
                </c:pt>
                <c:pt idx="4">
                  <c:v>0.38925342699999999</c:v>
                </c:pt>
                <c:pt idx="5">
                  <c:v>0.38786871223268099</c:v>
                </c:pt>
                <c:pt idx="6">
                  <c:v>0.420500243331838</c:v>
                </c:pt>
              </c:numCache>
            </c:numRef>
          </c:val>
        </c:ser>
        <c:dLbls>
          <c:showLegendKey val="0"/>
          <c:showVal val="0"/>
          <c:showCatName val="0"/>
          <c:showSerName val="0"/>
          <c:showPercent val="0"/>
          <c:showBubbleSize val="0"/>
        </c:dLbls>
        <c:gapWidth val="150"/>
        <c:axId val="227119512"/>
        <c:axId val="227122256"/>
      </c:barChart>
      <c:catAx>
        <c:axId val="227119512"/>
        <c:scaling>
          <c:orientation val="minMax"/>
        </c:scaling>
        <c:delete val="0"/>
        <c:axPos val="b"/>
        <c:numFmt formatCode="General" sourceLinked="1"/>
        <c:majorTickMark val="out"/>
        <c:minorTickMark val="none"/>
        <c:tickLblPos val="nextTo"/>
        <c:txPr>
          <a:bodyPr rot="0" vert="horz"/>
          <a:lstStyle/>
          <a:p>
            <a:pPr>
              <a:defRPr/>
            </a:pPr>
            <a:endParaRPr lang="tr-TR"/>
          </a:p>
        </c:txPr>
        <c:crossAx val="227122256"/>
        <c:crosses val="autoZero"/>
        <c:auto val="1"/>
        <c:lblAlgn val="ctr"/>
        <c:lblOffset val="100"/>
        <c:noMultiLvlLbl val="0"/>
      </c:catAx>
      <c:valAx>
        <c:axId val="227122256"/>
        <c:scaling>
          <c:orientation val="minMax"/>
        </c:scaling>
        <c:delete val="0"/>
        <c:axPos val="l"/>
        <c:majorGridlines/>
        <c:title>
          <c:tx>
            <c:rich>
              <a:bodyPr/>
              <a:lstStyle/>
              <a:p>
                <a:pPr>
                  <a:defRPr/>
                </a:pPr>
                <a:r>
                  <a:rPr lang="en-US" dirty="0" err="1"/>
                  <a:t>g/g</a:t>
                </a:r>
                <a:r>
                  <a:rPr lang="en-US" dirty="0" smtClean="0"/>
                  <a:t> substrate</a:t>
                </a:r>
                <a:endParaRPr lang="en-US" dirty="0"/>
              </a:p>
            </c:rich>
          </c:tx>
          <c:layout>
            <c:manualLayout>
              <c:xMode val="edge"/>
              <c:yMode val="edge"/>
              <c:x val="0"/>
              <c:y val="0.23475712223067199"/>
            </c:manualLayout>
          </c:layout>
          <c:overlay val="0"/>
        </c:title>
        <c:numFmt formatCode="General" sourceLinked="1"/>
        <c:majorTickMark val="out"/>
        <c:minorTickMark val="none"/>
        <c:tickLblPos val="nextTo"/>
        <c:crossAx val="227119512"/>
        <c:crosses val="autoZero"/>
        <c:crossBetween val="between"/>
        <c:majorUnit val="0.1"/>
      </c:valAx>
    </c:plotArea>
    <c:legend>
      <c:legendPos val="r"/>
      <c:layout>
        <c:manualLayout>
          <c:xMode val="edge"/>
          <c:yMode val="edge"/>
          <c:x val="8.1447749236221001E-2"/>
          <c:y val="5.0666168100677797E-2"/>
          <c:w val="0.16015859641421601"/>
          <c:h val="0.29662481101099503"/>
        </c:manualLayout>
      </c:layout>
      <c:overlay val="0"/>
      <c:spPr>
        <a:ln>
          <a:solidFill>
            <a:schemeClr val="tx1"/>
          </a:solidFill>
        </a:ln>
      </c:spPr>
      <c:txPr>
        <a:bodyPr/>
        <a:lstStyle/>
        <a:p>
          <a:pPr>
            <a:defRPr sz="1800"/>
          </a:pPr>
          <a:endParaRPr lang="tr-TR"/>
        </a:p>
      </c:tx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9768874467101"/>
          <c:y val="9.0791818224982807E-2"/>
          <c:w val="0.82577161295565005"/>
          <c:h val="0.706029688195011"/>
        </c:manualLayout>
      </c:layout>
      <c:scatterChart>
        <c:scatterStyle val="lineMarker"/>
        <c:varyColors val="0"/>
        <c:ser>
          <c:idx val="2"/>
          <c:order val="0"/>
          <c:tx>
            <c:strRef>
              <c:f>IRR_HWE!$M$7</c:f>
              <c:strCache>
                <c:ptCount val="1"/>
                <c:pt idx="0">
                  <c:v>Glucose</c:v>
                </c:pt>
              </c:strCache>
            </c:strRef>
          </c:tx>
          <c:spPr>
            <a:ln w="28575">
              <a:noFill/>
            </a:ln>
          </c:spPr>
          <c:marker>
            <c:symbol val="triangle"/>
            <c:size val="11"/>
          </c:marker>
          <c:xVal>
            <c:numRef>
              <c:f>IRR_HWE!$C$8:$C$27</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IRR_HWE!$M$8:$M$27</c:f>
              <c:numCache>
                <c:formatCode>General</c:formatCode>
                <c:ptCount val="20"/>
                <c:pt idx="0">
                  <c:v>2.2802870998889498E-2</c:v>
                </c:pt>
                <c:pt idx="1">
                  <c:v>2.1849982619068099E-2</c:v>
                </c:pt>
                <c:pt idx="2">
                  <c:v>0.110546953061535</c:v>
                </c:pt>
                <c:pt idx="3">
                  <c:v>0.120070564217583</c:v>
                </c:pt>
                <c:pt idx="4">
                  <c:v>0.15874020773022099</c:v>
                </c:pt>
                <c:pt idx="5">
                  <c:v>0.174330328604478</c:v>
                </c:pt>
                <c:pt idx="6">
                  <c:v>0.18564376991672699</c:v>
                </c:pt>
                <c:pt idx="7">
                  <c:v>0.18070703112445899</c:v>
                </c:pt>
                <c:pt idx="8">
                  <c:v>0.19187898700948899</c:v>
                </c:pt>
                <c:pt idx="9">
                  <c:v>0.186670715733083</c:v>
                </c:pt>
                <c:pt idx="10">
                  <c:v>0.19846422510331099</c:v>
                </c:pt>
                <c:pt idx="11">
                  <c:v>0.21019563064920899</c:v>
                </c:pt>
                <c:pt idx="12">
                  <c:v>0.22473915781578499</c:v>
                </c:pt>
                <c:pt idx="13">
                  <c:v>0.21221536174359301</c:v>
                </c:pt>
                <c:pt idx="14">
                  <c:v>0.22006472867755</c:v>
                </c:pt>
                <c:pt idx="15">
                  <c:v>0.22995028009740201</c:v>
                </c:pt>
                <c:pt idx="16">
                  <c:v>0.2395226331377</c:v>
                </c:pt>
                <c:pt idx="17">
                  <c:v>0.239133642673864</c:v>
                </c:pt>
                <c:pt idx="18">
                  <c:v>0.23604210536789499</c:v>
                </c:pt>
                <c:pt idx="19">
                  <c:v>0.24293942548380901</c:v>
                </c:pt>
              </c:numCache>
            </c:numRef>
          </c:yVal>
          <c:smooth val="0"/>
        </c:ser>
        <c:ser>
          <c:idx val="3"/>
          <c:order val="1"/>
          <c:tx>
            <c:strRef>
              <c:f>IRR_HWE!$N$7</c:f>
              <c:strCache>
                <c:ptCount val="1"/>
                <c:pt idx="0">
                  <c:v>Xylose</c:v>
                </c:pt>
              </c:strCache>
            </c:strRef>
          </c:tx>
          <c:spPr>
            <a:ln w="28575">
              <a:noFill/>
            </a:ln>
          </c:spPr>
          <c:marker>
            <c:symbol val="x"/>
            <c:size val="11"/>
          </c:marker>
          <c:xVal>
            <c:numRef>
              <c:f>IRR_HWE!$C$8:$C$27</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IRR_HWE!$N$8:$N$27</c:f>
              <c:numCache>
                <c:formatCode>General</c:formatCode>
                <c:ptCount val="20"/>
                <c:pt idx="0">
                  <c:v>3.1037961952219702E-2</c:v>
                </c:pt>
                <c:pt idx="1">
                  <c:v>3.10463133438308E-2</c:v>
                </c:pt>
                <c:pt idx="2">
                  <c:v>7.2227987054038101E-2</c:v>
                </c:pt>
                <c:pt idx="3">
                  <c:v>7.4325063666354996E-2</c:v>
                </c:pt>
                <c:pt idx="4">
                  <c:v>8.1057955583301505E-2</c:v>
                </c:pt>
                <c:pt idx="5">
                  <c:v>8.1110864601670593E-2</c:v>
                </c:pt>
                <c:pt idx="6">
                  <c:v>8.1226350006879999E-2</c:v>
                </c:pt>
                <c:pt idx="7">
                  <c:v>8.0814061205258206E-2</c:v>
                </c:pt>
                <c:pt idx="8">
                  <c:v>8.4787788305851097E-2</c:v>
                </c:pt>
                <c:pt idx="9">
                  <c:v>8.2619463356616796E-2</c:v>
                </c:pt>
                <c:pt idx="10">
                  <c:v>8.3688846398806901E-2</c:v>
                </c:pt>
                <c:pt idx="11">
                  <c:v>9.0238294515776599E-2</c:v>
                </c:pt>
                <c:pt idx="12">
                  <c:v>8.8932963571197496E-2</c:v>
                </c:pt>
                <c:pt idx="13">
                  <c:v>8.9406377810813994E-2</c:v>
                </c:pt>
                <c:pt idx="14">
                  <c:v>8.9780165853533295E-2</c:v>
                </c:pt>
                <c:pt idx="15">
                  <c:v>9.04237460240397E-2</c:v>
                </c:pt>
                <c:pt idx="16">
                  <c:v>9.3755192059487902E-2</c:v>
                </c:pt>
                <c:pt idx="17">
                  <c:v>9.6467825283793704E-2</c:v>
                </c:pt>
                <c:pt idx="18">
                  <c:v>9.7692999740403505E-2</c:v>
                </c:pt>
                <c:pt idx="19">
                  <c:v>9.3604900753482795E-2</c:v>
                </c:pt>
              </c:numCache>
            </c:numRef>
          </c:yVal>
          <c:smooth val="0"/>
        </c:ser>
        <c:ser>
          <c:idx val="1"/>
          <c:order val="2"/>
          <c:tx>
            <c:strRef>
              <c:f>IRR_HWE!$L$7</c:f>
              <c:strCache>
                <c:ptCount val="1"/>
                <c:pt idx="0">
                  <c:v>Cellobiose</c:v>
                </c:pt>
              </c:strCache>
            </c:strRef>
          </c:tx>
          <c:spPr>
            <a:ln w="28575">
              <a:noFill/>
            </a:ln>
          </c:spPr>
          <c:marker>
            <c:symbol val="square"/>
            <c:size val="7"/>
          </c:marker>
          <c:xVal>
            <c:numRef>
              <c:f>IRR_HWE!$C$8:$C$27</c:f>
              <c:numCache>
                <c:formatCode>General</c:formatCode>
                <c:ptCount val="20"/>
                <c:pt idx="0">
                  <c:v>0</c:v>
                </c:pt>
                <c:pt idx="1">
                  <c:v>0</c:v>
                </c:pt>
                <c:pt idx="2">
                  <c:v>6</c:v>
                </c:pt>
                <c:pt idx="3">
                  <c:v>6</c:v>
                </c:pt>
                <c:pt idx="4">
                  <c:v>12</c:v>
                </c:pt>
                <c:pt idx="5">
                  <c:v>14</c:v>
                </c:pt>
                <c:pt idx="6">
                  <c:v>18</c:v>
                </c:pt>
                <c:pt idx="7">
                  <c:v>18</c:v>
                </c:pt>
                <c:pt idx="8">
                  <c:v>24</c:v>
                </c:pt>
                <c:pt idx="9">
                  <c:v>24</c:v>
                </c:pt>
                <c:pt idx="10">
                  <c:v>30</c:v>
                </c:pt>
                <c:pt idx="11">
                  <c:v>30</c:v>
                </c:pt>
                <c:pt idx="12">
                  <c:v>42</c:v>
                </c:pt>
                <c:pt idx="13">
                  <c:v>42</c:v>
                </c:pt>
                <c:pt idx="14">
                  <c:v>54</c:v>
                </c:pt>
                <c:pt idx="15">
                  <c:v>54</c:v>
                </c:pt>
                <c:pt idx="16">
                  <c:v>72</c:v>
                </c:pt>
                <c:pt idx="17">
                  <c:v>72</c:v>
                </c:pt>
                <c:pt idx="18">
                  <c:v>72</c:v>
                </c:pt>
                <c:pt idx="19">
                  <c:v>72</c:v>
                </c:pt>
              </c:numCache>
            </c:numRef>
          </c:xVal>
          <c:yVal>
            <c:numRef>
              <c:f>IRR_HWE!$L$8:$L$27</c:f>
              <c:numCache>
                <c:formatCode>General</c:formatCode>
                <c:ptCount val="20"/>
                <c:pt idx="0">
                  <c:v>1.75744643498198E-2</c:v>
                </c:pt>
                <c:pt idx="1">
                  <c:v>1.8912580999885902E-2</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numCache>
            </c:numRef>
          </c:yVal>
          <c:smooth val="0"/>
        </c:ser>
        <c:dLbls>
          <c:showLegendKey val="0"/>
          <c:showVal val="0"/>
          <c:showCatName val="0"/>
          <c:showSerName val="0"/>
          <c:showPercent val="0"/>
          <c:showBubbleSize val="0"/>
        </c:dLbls>
        <c:axId val="227123824"/>
        <c:axId val="227124216"/>
      </c:scatterChart>
      <c:valAx>
        <c:axId val="227123824"/>
        <c:scaling>
          <c:orientation val="minMax"/>
          <c:max val="75"/>
          <c:min val="0"/>
        </c:scaling>
        <c:delete val="0"/>
        <c:axPos val="b"/>
        <c:numFmt formatCode="General" sourceLinked="1"/>
        <c:majorTickMark val="out"/>
        <c:minorTickMark val="none"/>
        <c:tickLblPos val="nextTo"/>
        <c:crossAx val="227124216"/>
        <c:crosses val="autoZero"/>
        <c:crossBetween val="midCat"/>
      </c:valAx>
      <c:valAx>
        <c:axId val="227124216"/>
        <c:scaling>
          <c:orientation val="minMax"/>
          <c:max val="0.5"/>
        </c:scaling>
        <c:delete val="0"/>
        <c:axPos val="l"/>
        <c:majorGridlines/>
        <c:title>
          <c:tx>
            <c:rich>
              <a:bodyPr/>
              <a:lstStyle/>
              <a:p>
                <a:pPr>
                  <a:defRPr/>
                </a:pPr>
                <a:r>
                  <a:rPr lang="en-US"/>
                  <a:t>g sugar/g extracted material</a:t>
                </a:r>
              </a:p>
            </c:rich>
          </c:tx>
          <c:layout>
            <c:manualLayout>
              <c:xMode val="edge"/>
              <c:yMode val="edge"/>
              <c:x val="2.0076951448747701E-2"/>
              <c:y val="0.16528714250467599"/>
            </c:manualLayout>
          </c:layout>
          <c:overlay val="0"/>
        </c:title>
        <c:numFmt formatCode="General" sourceLinked="1"/>
        <c:majorTickMark val="out"/>
        <c:minorTickMark val="none"/>
        <c:tickLblPos val="nextTo"/>
        <c:crossAx val="227123824"/>
        <c:crosses val="autoZero"/>
        <c:crossBetween val="midCat"/>
        <c:majorUnit val="0.1"/>
      </c:valAx>
    </c:plotArea>
    <c:legend>
      <c:legendPos val="r"/>
      <c:layout>
        <c:manualLayout>
          <c:xMode val="edge"/>
          <c:yMode val="edge"/>
          <c:x val="0.12854197835334499"/>
          <c:y val="9.1636136532256399E-2"/>
          <c:w val="0.18018942253502701"/>
          <c:h val="0.28550112570007302"/>
        </c:manualLayout>
      </c:layout>
      <c:overlay val="0"/>
      <c:spPr>
        <a:ln>
          <a:solidFill>
            <a:schemeClr val="tx1"/>
          </a:solidFill>
        </a:ln>
      </c:spPr>
    </c:legend>
    <c:plotVisOnly val="1"/>
    <c:dispBlanksAs val="gap"/>
    <c:showDLblsOverMax val="0"/>
  </c:chart>
  <c:txPr>
    <a:bodyPr/>
    <a:lstStyle/>
    <a:p>
      <a:pPr>
        <a:defRPr sz="2400" b="0">
          <a:latin typeface="Times New Roman"/>
          <a:cs typeface="Times New Roman"/>
        </a:defRPr>
      </a:pPr>
      <a:endParaRPr lang="tr-T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CA9396-20AD-F548-9688-48832121BC88}" type="datetimeFigureOut">
              <a:rPr lang="en-US" smtClean="0"/>
              <a:t>3/30/2015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1D287D-90F6-9C4F-9CED-A4EDA6E25BDE}" type="slidenum">
              <a:rPr lang="en-US" smtClean="0"/>
              <a:t>‹#›</a:t>
            </a:fld>
            <a:endParaRPr lang="en-US"/>
          </a:p>
        </p:txBody>
      </p:sp>
    </p:spTree>
    <p:extLst>
      <p:ext uri="{BB962C8B-B14F-4D97-AF65-F5344CB8AC3E}">
        <p14:creationId xmlns:p14="http://schemas.microsoft.com/office/powerpoint/2010/main" val="31355053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6D1D287D-90F6-9C4F-9CED-A4EDA6E25BDE}" type="slidenum">
              <a:rPr lang="en-US" smtClean="0"/>
              <a:t>1</a:t>
            </a:fld>
            <a:endParaRPr lang="en-US"/>
          </a:p>
        </p:txBody>
      </p:sp>
    </p:spTree>
    <p:extLst>
      <p:ext uri="{BB962C8B-B14F-4D97-AF65-F5344CB8AC3E}">
        <p14:creationId xmlns:p14="http://schemas.microsoft.com/office/powerpoint/2010/main" val="3710948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364FD-D599-A445-BF55-16F332EDBF55}"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364FD-D599-A445-BF55-16F332EDBF55}"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364FD-D599-A445-BF55-16F332EDBF55}"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364FD-D599-A445-BF55-16F332EDBF55}"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364FD-D599-A445-BF55-16F332EDBF55}"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364FD-D599-A445-BF55-16F332EDBF55}"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364FD-D599-A445-BF55-16F332EDBF55}" type="datetimeFigureOut">
              <a:rPr lang="en-US" smtClean="0"/>
              <a:pPr/>
              <a:t>3/30/2015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364FD-D599-A445-BF55-16F332EDBF55}" type="datetimeFigureOut">
              <a:rPr lang="en-US" smtClean="0"/>
              <a:pPr/>
              <a:t>3/30/2015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364FD-D599-A445-BF55-16F332EDBF55}" type="datetimeFigureOut">
              <a:rPr lang="en-US" smtClean="0"/>
              <a:pPr/>
              <a:t>3/30/2015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364FD-D599-A445-BF55-16F332EDBF55}"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364FD-D599-A445-BF55-16F332EDBF55}"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D10F3-FEA6-F84C-BD7F-4EF2BDF11A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D364FD-D599-A445-BF55-16F332EDBF55}" type="datetimeFigureOut">
              <a:rPr lang="en-US" smtClean="0"/>
              <a:pPr/>
              <a:t>3/30/2015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EE4D10F3-FEA6-F84C-BD7F-4EF2BDF11A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1.jpeg"/><Relationship Id="rId7"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11" Type="http://schemas.openxmlformats.org/officeDocument/2006/relationships/image" Target="../media/image2.jpeg"/><Relationship Id="rId5" Type="http://schemas.openxmlformats.org/officeDocument/2006/relationships/chart" Target="../charts/chart2.xml"/><Relationship Id="rId10" Type="http://schemas.openxmlformats.org/officeDocument/2006/relationships/chart" Target="../charts/chart7.xml"/><Relationship Id="rId4" Type="http://schemas.openxmlformats.org/officeDocument/2006/relationships/chart" Target="../charts/chart1.xml"/><Relationship Id="rId9"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1963400" y="6777268"/>
            <a:ext cx="15283395" cy="16309796"/>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Rectangle 55"/>
          <p:cNvSpPr/>
          <p:nvPr/>
        </p:nvSpPr>
        <p:spPr>
          <a:xfrm>
            <a:off x="27889200" y="16229542"/>
            <a:ext cx="15516783" cy="6859057"/>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TextBox 43"/>
          <p:cNvSpPr txBox="1"/>
          <p:nvPr/>
        </p:nvSpPr>
        <p:spPr>
          <a:xfrm>
            <a:off x="0" y="31702867"/>
            <a:ext cx="43891200" cy="646331"/>
          </a:xfrm>
          <a:prstGeom prst="rect">
            <a:avLst/>
          </a:prstGeom>
          <a:solidFill>
            <a:schemeClr val="tx2">
              <a:lumMod val="50000"/>
            </a:schemeClr>
          </a:solidFill>
        </p:spPr>
        <p:txBody>
          <a:bodyPr wrap="square" rtlCol="0" anchor="ctr">
            <a:spAutoFit/>
          </a:bodyPr>
          <a:lstStyle/>
          <a:p>
            <a:pPr algn="ctr"/>
            <a:endParaRPr lang="en-US" sz="1800" dirty="0" smtClean="0">
              <a:solidFill>
                <a:schemeClr val="bg1"/>
              </a:solidFill>
              <a:latin typeface="Times New Roman"/>
              <a:cs typeface="Times New Roman"/>
            </a:endParaRPr>
          </a:p>
          <a:p>
            <a:pPr algn="ctr"/>
            <a:endParaRPr lang="en-US" sz="1800" b="1" dirty="0" smtClean="0">
              <a:ln>
                <a:solidFill>
                  <a:schemeClr val="tx1"/>
                </a:solidFill>
              </a:ln>
              <a:solidFill>
                <a:schemeClr val="bg1"/>
              </a:solidFill>
              <a:latin typeface="Times New Roman"/>
              <a:cs typeface="Times New Roman"/>
            </a:endParaRPr>
          </a:p>
        </p:txBody>
      </p:sp>
      <p:sp>
        <p:nvSpPr>
          <p:cNvPr id="6" name="Rectangle 5"/>
          <p:cNvSpPr/>
          <p:nvPr/>
        </p:nvSpPr>
        <p:spPr>
          <a:xfrm>
            <a:off x="694266" y="6777266"/>
            <a:ext cx="10659534" cy="25792815"/>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Rectangle 39"/>
          <p:cNvSpPr/>
          <p:nvPr/>
        </p:nvSpPr>
        <p:spPr>
          <a:xfrm>
            <a:off x="11963398" y="23738996"/>
            <a:ext cx="10134601" cy="8831086"/>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0" y="588523"/>
            <a:ext cx="43891200" cy="5601533"/>
          </a:xfrm>
          <a:prstGeom prst="rect">
            <a:avLst/>
          </a:prstGeom>
          <a:solidFill>
            <a:schemeClr val="tx2">
              <a:lumMod val="50000"/>
            </a:schemeClr>
          </a:solidFill>
        </p:spPr>
        <p:txBody>
          <a:bodyPr wrap="square" rtlCol="0" anchor="t">
            <a:spAutoFit/>
          </a:bodyPr>
          <a:lstStyle/>
          <a:p>
            <a:pPr algn="ctr"/>
            <a:endParaRPr lang="en-US" sz="4000" dirty="0" smtClean="0">
              <a:solidFill>
                <a:schemeClr val="bg1"/>
              </a:solidFill>
              <a:latin typeface="Times New Roman"/>
              <a:cs typeface="Times New Roman"/>
            </a:endParaRPr>
          </a:p>
          <a:p>
            <a:pPr algn="ctr"/>
            <a:r>
              <a:rPr lang="en-US" sz="10000" b="1" dirty="0" smtClean="0">
                <a:ln>
                  <a:solidFill>
                    <a:schemeClr val="tx1"/>
                  </a:solidFill>
                </a:ln>
                <a:solidFill>
                  <a:schemeClr val="bg1"/>
                </a:solidFill>
                <a:latin typeface="Times New Roman"/>
                <a:cs typeface="Times New Roman"/>
              </a:rPr>
              <a:t>Potential for Enhancement of </a:t>
            </a:r>
          </a:p>
          <a:p>
            <a:pPr algn="ctr"/>
            <a:r>
              <a:rPr lang="en-US" sz="10000" b="1" dirty="0" smtClean="0">
                <a:ln>
                  <a:solidFill>
                    <a:schemeClr val="tx1"/>
                  </a:solidFill>
                </a:ln>
                <a:solidFill>
                  <a:schemeClr val="bg1"/>
                </a:solidFill>
                <a:latin typeface="Times New Roman"/>
                <a:cs typeface="Times New Roman"/>
              </a:rPr>
              <a:t>Enzymatic Hydrolysis of Sugar Maple (</a:t>
            </a:r>
            <a:r>
              <a:rPr lang="en-US" sz="10000" b="1" i="1" dirty="0" smtClean="0">
                <a:ln>
                  <a:solidFill>
                    <a:schemeClr val="tx1"/>
                  </a:solidFill>
                </a:ln>
                <a:solidFill>
                  <a:schemeClr val="bg1"/>
                </a:solidFill>
                <a:latin typeface="Times New Roman"/>
                <a:cs typeface="Times New Roman"/>
              </a:rPr>
              <a:t>Acer </a:t>
            </a:r>
            <a:r>
              <a:rPr lang="en-US" sz="10000" b="1" i="1" dirty="0" err="1" smtClean="0">
                <a:ln>
                  <a:solidFill>
                    <a:schemeClr val="tx1"/>
                  </a:solidFill>
                </a:ln>
                <a:solidFill>
                  <a:schemeClr val="bg1"/>
                </a:solidFill>
                <a:latin typeface="Times New Roman"/>
                <a:cs typeface="Times New Roman"/>
              </a:rPr>
              <a:t>saccharum</a:t>
            </a:r>
            <a:r>
              <a:rPr lang="en-US" sz="10000" b="1" i="1" dirty="0" smtClean="0">
                <a:ln>
                  <a:solidFill>
                    <a:schemeClr val="tx1"/>
                  </a:solidFill>
                </a:ln>
                <a:solidFill>
                  <a:schemeClr val="bg1"/>
                </a:solidFill>
                <a:latin typeface="Times New Roman"/>
                <a:cs typeface="Times New Roman"/>
              </a:rPr>
              <a:t>)</a:t>
            </a:r>
          </a:p>
          <a:p>
            <a:pPr algn="ctr"/>
            <a:endParaRPr lang="en-US" sz="1000" b="1" dirty="0" smtClean="0">
              <a:ln>
                <a:solidFill>
                  <a:schemeClr val="tx1"/>
                </a:solidFill>
              </a:ln>
              <a:solidFill>
                <a:schemeClr val="bg1"/>
              </a:solidFill>
              <a:latin typeface="Times New Roman"/>
              <a:cs typeface="Times New Roman"/>
            </a:endParaRPr>
          </a:p>
          <a:p>
            <a:pPr algn="ctr"/>
            <a:r>
              <a:rPr lang="en-US" sz="6000" b="1" dirty="0" err="1" smtClean="0">
                <a:ln>
                  <a:solidFill>
                    <a:schemeClr val="tx1"/>
                  </a:solidFill>
                </a:ln>
                <a:solidFill>
                  <a:schemeClr val="bg1"/>
                </a:solidFill>
                <a:latin typeface="Times New Roman"/>
                <a:cs typeface="Times New Roman"/>
              </a:rPr>
              <a:t>Muhammet</a:t>
            </a:r>
            <a:r>
              <a:rPr lang="en-US" sz="6000" b="1" dirty="0" smtClean="0">
                <a:ln>
                  <a:solidFill>
                    <a:schemeClr val="tx1"/>
                  </a:solidFill>
                </a:ln>
                <a:solidFill>
                  <a:schemeClr val="bg1"/>
                </a:solidFill>
                <a:latin typeface="Times New Roman"/>
                <a:cs typeface="Times New Roman"/>
              </a:rPr>
              <a:t> </a:t>
            </a:r>
            <a:r>
              <a:rPr lang="en-US" sz="6000" b="1" dirty="0" err="1" smtClean="0">
                <a:ln>
                  <a:solidFill>
                    <a:schemeClr val="tx1"/>
                  </a:solidFill>
                </a:ln>
                <a:solidFill>
                  <a:schemeClr val="bg1"/>
                </a:solidFill>
                <a:latin typeface="Times New Roman"/>
                <a:cs typeface="Times New Roman"/>
              </a:rPr>
              <a:t>Uygut</a:t>
            </a:r>
            <a:r>
              <a:rPr lang="en-US" sz="6000" b="1" dirty="0" smtClean="0">
                <a:ln>
                  <a:solidFill>
                    <a:schemeClr val="tx1"/>
                  </a:solidFill>
                </a:ln>
                <a:solidFill>
                  <a:schemeClr val="bg1"/>
                </a:solidFill>
                <a:latin typeface="Times New Roman"/>
                <a:cs typeface="Times New Roman"/>
              </a:rPr>
              <a:t>, Derek Corbett, Christopher Wood, Matt </a:t>
            </a:r>
            <a:r>
              <a:rPr lang="en-US" sz="6000" b="1" dirty="0" err="1" smtClean="0">
                <a:ln>
                  <a:solidFill>
                    <a:schemeClr val="tx1"/>
                  </a:solidFill>
                </a:ln>
                <a:solidFill>
                  <a:schemeClr val="bg1"/>
                </a:solidFill>
                <a:latin typeface="Times New Roman"/>
                <a:cs typeface="Times New Roman"/>
              </a:rPr>
              <a:t>Zelie</a:t>
            </a:r>
            <a:r>
              <a:rPr lang="en-US" sz="6000" b="1" dirty="0" smtClean="0">
                <a:ln>
                  <a:solidFill>
                    <a:schemeClr val="tx1"/>
                  </a:solidFill>
                </a:ln>
                <a:solidFill>
                  <a:schemeClr val="bg1"/>
                </a:solidFill>
                <a:latin typeface="Times New Roman"/>
                <a:cs typeface="Times New Roman"/>
              </a:rPr>
              <a:t>, </a:t>
            </a:r>
            <a:r>
              <a:rPr lang="en-US" sz="6000" b="1" dirty="0" err="1" smtClean="0">
                <a:ln>
                  <a:solidFill>
                    <a:schemeClr val="tx1"/>
                  </a:solidFill>
                </a:ln>
                <a:solidFill>
                  <a:schemeClr val="bg1"/>
                </a:solidFill>
                <a:latin typeface="Times New Roman"/>
                <a:cs typeface="Times New Roman"/>
              </a:rPr>
              <a:t>Biljana</a:t>
            </a:r>
            <a:r>
              <a:rPr lang="en-US" sz="6000" b="1" dirty="0" smtClean="0">
                <a:ln>
                  <a:solidFill>
                    <a:schemeClr val="tx1"/>
                  </a:solidFill>
                </a:ln>
                <a:solidFill>
                  <a:schemeClr val="bg1"/>
                </a:solidFill>
                <a:latin typeface="Times New Roman"/>
                <a:cs typeface="Times New Roman"/>
              </a:rPr>
              <a:t> </a:t>
            </a:r>
            <a:r>
              <a:rPr lang="en-US" sz="6000" b="1" dirty="0" err="1" smtClean="0">
                <a:ln>
                  <a:solidFill>
                    <a:schemeClr val="tx1"/>
                  </a:solidFill>
                </a:ln>
                <a:solidFill>
                  <a:schemeClr val="bg1"/>
                </a:solidFill>
                <a:latin typeface="Times New Roman"/>
                <a:cs typeface="Times New Roman"/>
              </a:rPr>
              <a:t>Bujanovic</a:t>
            </a:r>
            <a:endParaRPr lang="en-US" sz="6000" b="1" dirty="0" smtClean="0">
              <a:ln>
                <a:solidFill>
                  <a:schemeClr val="tx1"/>
                </a:solidFill>
              </a:ln>
              <a:solidFill>
                <a:schemeClr val="bg1"/>
              </a:solidFill>
              <a:latin typeface="Times New Roman"/>
              <a:cs typeface="Times New Roman"/>
            </a:endParaRPr>
          </a:p>
          <a:p>
            <a:pPr algn="ctr"/>
            <a:endParaRPr lang="en-US" sz="4800" b="1" dirty="0" smtClean="0">
              <a:ln>
                <a:solidFill>
                  <a:schemeClr val="tx1"/>
                </a:solidFill>
              </a:ln>
              <a:solidFill>
                <a:schemeClr val="bg1"/>
              </a:solidFill>
              <a:latin typeface="Times New Roman"/>
              <a:cs typeface="Times New Roman"/>
            </a:endParaRPr>
          </a:p>
        </p:txBody>
      </p:sp>
      <p:sp>
        <p:nvSpPr>
          <p:cNvPr id="7" name="TextBox 6"/>
          <p:cNvSpPr txBox="1"/>
          <p:nvPr/>
        </p:nvSpPr>
        <p:spPr>
          <a:xfrm>
            <a:off x="943250" y="6833841"/>
            <a:ext cx="10334349" cy="22098365"/>
          </a:xfrm>
          <a:prstGeom prst="rect">
            <a:avLst/>
          </a:prstGeom>
          <a:noFill/>
        </p:spPr>
        <p:txBody>
          <a:bodyPr wrap="square" rtlCol="0">
            <a:spAutoFit/>
          </a:bodyPr>
          <a:lstStyle/>
          <a:p>
            <a:r>
              <a:rPr lang="en-US" sz="4000" dirty="0" smtClean="0">
                <a:latin typeface="Times New Roman"/>
                <a:cs typeface="Times New Roman"/>
              </a:rPr>
              <a:t>Introduction and Motivation</a:t>
            </a:r>
          </a:p>
          <a:p>
            <a:endParaRPr lang="en-US" sz="1000" dirty="0" smtClean="0">
              <a:latin typeface="Times New Roman"/>
              <a:cs typeface="Times New Roman"/>
            </a:endParaRPr>
          </a:p>
          <a:p>
            <a:r>
              <a:rPr lang="en-US" sz="3200" dirty="0" smtClean="0">
                <a:latin typeface="Times New Roman"/>
                <a:cs typeface="Times New Roman"/>
              </a:rPr>
              <a:t>   The efficient and complete removal of carbohydrates from </a:t>
            </a:r>
            <a:r>
              <a:rPr lang="en-US" sz="3200" dirty="0" err="1" smtClean="0">
                <a:latin typeface="Times New Roman"/>
                <a:cs typeface="Times New Roman"/>
              </a:rPr>
              <a:t>lignocellulosics</a:t>
            </a:r>
            <a:r>
              <a:rPr lang="en-US" sz="3200" dirty="0" smtClean="0">
                <a:latin typeface="Times New Roman"/>
                <a:cs typeface="Times New Roman"/>
              </a:rPr>
              <a:t> (</a:t>
            </a:r>
            <a:r>
              <a:rPr lang="en-US" sz="3200" dirty="0" err="1" smtClean="0">
                <a:latin typeface="Times New Roman"/>
                <a:cs typeface="Times New Roman"/>
              </a:rPr>
              <a:t>LCs</a:t>
            </a:r>
            <a:r>
              <a:rPr lang="en-US" sz="3200" dirty="0" smtClean="0">
                <a:latin typeface="Times New Roman"/>
                <a:cs typeface="Times New Roman"/>
              </a:rPr>
              <a:t>) as simple monomeric sugars is one of the “holy grails” of contemporary research in the area of biomass utilization. Enzymatic hydrolysis (EH) is one well researched method to produce monomeric sugars from LC cellulose and hemicelluloses. However, EH is plagued by poor yields due to the inaccessibility and high degree of crystallinity of  native cellulose. In this work, electron beam irradiation (EBI), </a:t>
            </a:r>
            <a:r>
              <a:rPr lang="en-US" sz="3200" dirty="0" err="1" smtClean="0">
                <a:latin typeface="Times New Roman"/>
                <a:cs typeface="Times New Roman"/>
              </a:rPr>
              <a:t>acetone:water</a:t>
            </a:r>
            <a:r>
              <a:rPr lang="en-US" sz="3200" dirty="0" smtClean="0">
                <a:latin typeface="Times New Roman"/>
                <a:cs typeface="Times New Roman"/>
              </a:rPr>
              <a:t> (9:1) extraction (AWE), hot water extraction (HWE) with/without subsequent </a:t>
            </a:r>
            <a:r>
              <a:rPr lang="en-US" sz="3200" dirty="0" err="1" smtClean="0">
                <a:latin typeface="Times New Roman"/>
                <a:cs typeface="Times New Roman"/>
              </a:rPr>
              <a:t>acetone:water</a:t>
            </a:r>
            <a:r>
              <a:rPr lang="en-US" sz="3200" dirty="0" smtClean="0">
                <a:latin typeface="Times New Roman"/>
                <a:cs typeface="Times New Roman"/>
              </a:rPr>
              <a:t> wash (AW), and combinations of each are investigated  and compared as pretreatments to improve the enzymatic hydrolysis of sugar maple (</a:t>
            </a:r>
            <a:r>
              <a:rPr lang="en-US" sz="3200" i="1" dirty="0" smtClean="0">
                <a:latin typeface="Times New Roman"/>
                <a:cs typeface="Times New Roman"/>
              </a:rPr>
              <a:t>Acer </a:t>
            </a:r>
            <a:r>
              <a:rPr lang="en-US" sz="3200" i="1" dirty="0" err="1" smtClean="0">
                <a:latin typeface="Times New Roman"/>
                <a:cs typeface="Times New Roman"/>
              </a:rPr>
              <a:t>saccharum</a:t>
            </a:r>
            <a:r>
              <a:rPr lang="en-US" sz="3200" i="1" dirty="0" smtClean="0">
                <a:latin typeface="Times New Roman"/>
                <a:cs typeface="Times New Roman"/>
              </a:rPr>
              <a:t>, </a:t>
            </a:r>
            <a:r>
              <a:rPr lang="en-US" sz="3200" dirty="0" smtClean="0">
                <a:latin typeface="Times New Roman"/>
                <a:cs typeface="Times New Roman"/>
              </a:rPr>
              <a:t>SM).</a:t>
            </a:r>
          </a:p>
          <a:p>
            <a:r>
              <a:rPr lang="en-US" sz="3200" dirty="0" smtClean="0">
                <a:latin typeface="Times New Roman"/>
                <a:cs typeface="Times New Roman"/>
              </a:rPr>
              <a:t>   EBI has been proposed as a method to reduce the </a:t>
            </a:r>
            <a:r>
              <a:rPr lang="en-US" sz="3200" dirty="0" err="1" smtClean="0">
                <a:latin typeface="Times New Roman"/>
                <a:cs typeface="Times New Roman"/>
              </a:rPr>
              <a:t>crystallinity</a:t>
            </a:r>
            <a:r>
              <a:rPr lang="en-US" sz="3200" dirty="0" smtClean="0">
                <a:latin typeface="Times New Roman"/>
                <a:cs typeface="Times New Roman"/>
              </a:rPr>
              <a:t> of cellulose to improve EH</a:t>
            </a:r>
            <a:r>
              <a:rPr lang="en-US" sz="3200" baseline="30000" dirty="0" smtClean="0">
                <a:latin typeface="Times New Roman"/>
                <a:cs typeface="Times New Roman"/>
              </a:rPr>
              <a:t>1,2</a:t>
            </a:r>
            <a:r>
              <a:rPr lang="en-US" sz="3200" dirty="0" smtClean="0">
                <a:latin typeface="Times New Roman"/>
                <a:cs typeface="Times New Roman"/>
              </a:rPr>
              <a:t>. HWE of hardwoods has been used to remove easily accessible hemicelluloses as well as a portion of lignin</a:t>
            </a:r>
            <a:r>
              <a:rPr lang="en-US" sz="3200" baseline="30000" dirty="0" smtClean="0">
                <a:latin typeface="Times New Roman"/>
                <a:cs typeface="Times New Roman"/>
              </a:rPr>
              <a:t>3</a:t>
            </a:r>
            <a:r>
              <a:rPr lang="en-US" sz="3200" dirty="0" smtClean="0">
                <a:latin typeface="Times New Roman"/>
                <a:cs typeface="Times New Roman"/>
              </a:rPr>
              <a:t>. HWE has further been shown to increase delignification efficiency in subsequent pulping processes. AWE has been reported as efficient in lignin dissolution from HW-extracted hardwoods</a:t>
            </a:r>
            <a:r>
              <a:rPr lang="en-US" sz="3200" baseline="30000" dirty="0" smtClean="0">
                <a:latin typeface="Times New Roman"/>
                <a:cs typeface="Times New Roman"/>
              </a:rPr>
              <a:t>4</a:t>
            </a:r>
            <a:r>
              <a:rPr lang="en-US" sz="3200" dirty="0" smtClean="0">
                <a:latin typeface="Times New Roman"/>
                <a:cs typeface="Times New Roman"/>
              </a:rPr>
              <a:t>. Decreased </a:t>
            </a:r>
            <a:r>
              <a:rPr lang="en-US" sz="3200" dirty="0" err="1" smtClean="0">
                <a:latin typeface="Times New Roman"/>
                <a:cs typeface="Times New Roman"/>
              </a:rPr>
              <a:t>crystallinity</a:t>
            </a:r>
            <a:r>
              <a:rPr lang="en-US" sz="3200" dirty="0" smtClean="0">
                <a:latin typeface="Times New Roman"/>
                <a:cs typeface="Times New Roman"/>
              </a:rPr>
              <a:t> of cellulose, removal of lignin and improved reactivity was expected to improve EH.</a:t>
            </a:r>
          </a:p>
          <a:p>
            <a:endParaRPr lang="en-US" sz="1800" dirty="0" smtClean="0">
              <a:latin typeface="Times New Roman"/>
              <a:cs typeface="Times New Roman"/>
            </a:endParaRPr>
          </a:p>
          <a:p>
            <a:r>
              <a:rPr lang="en-GB" sz="4000" dirty="0" smtClean="0">
                <a:latin typeface="Times New Roman"/>
                <a:cs typeface="Times New Roman"/>
              </a:rPr>
              <a:t>Experimental</a:t>
            </a:r>
          </a:p>
          <a:p>
            <a:endParaRPr lang="en-GB" sz="1000" dirty="0" smtClean="0">
              <a:latin typeface="Times New Roman"/>
              <a:cs typeface="Times New Roman"/>
            </a:endParaRPr>
          </a:p>
          <a:p>
            <a:pPr indent="346075"/>
            <a:r>
              <a:rPr lang="en-GB" sz="3200" dirty="0" smtClean="0">
                <a:latin typeface="Times New Roman"/>
                <a:cs typeface="Times New Roman"/>
              </a:rPr>
              <a:t>EBI was performed at </a:t>
            </a:r>
            <a:r>
              <a:rPr lang="en-US" sz="3200" dirty="0" smtClean="0">
                <a:latin typeface="Times New Roman"/>
                <a:cs typeface="Times New Roman"/>
              </a:rPr>
              <a:t>IBA Industrial in Edgewood, NY for irradiation using a 250kW, 3.0 </a:t>
            </a:r>
            <a:r>
              <a:rPr lang="en-US" sz="3200" dirty="0" err="1" smtClean="0">
                <a:latin typeface="Times New Roman"/>
                <a:cs typeface="Times New Roman"/>
              </a:rPr>
              <a:t>MeV</a:t>
            </a:r>
            <a:r>
              <a:rPr lang="en-US" sz="3200" dirty="0" smtClean="0">
                <a:latin typeface="Times New Roman"/>
                <a:cs typeface="Times New Roman"/>
              </a:rPr>
              <a:t> </a:t>
            </a:r>
            <a:r>
              <a:rPr lang="en-US" sz="3200" dirty="0" err="1" smtClean="0">
                <a:latin typeface="Times New Roman"/>
                <a:cs typeface="Times New Roman"/>
              </a:rPr>
              <a:t>Dynamitron</a:t>
            </a:r>
            <a:r>
              <a:rPr lang="en-US" sz="3200" dirty="0" smtClean="0">
                <a:latin typeface="Times New Roman"/>
                <a:cs typeface="Times New Roman"/>
              </a:rPr>
              <a:t> EB accelerator. Total energy dosages were 250, 750 and 1000kGy (SUNY-ESF; D</a:t>
            </a:r>
            <a:r>
              <a:rPr lang="en-GB" sz="3200" dirty="0" err="1" smtClean="0">
                <a:latin typeface="Times New Roman"/>
                <a:cs typeface="Times New Roman"/>
              </a:rPr>
              <a:t>r</a:t>
            </a:r>
            <a:r>
              <a:rPr lang="en-GB" sz="3200" dirty="0" smtClean="0">
                <a:latin typeface="Times New Roman"/>
                <a:cs typeface="Times New Roman"/>
              </a:rPr>
              <a:t>. Mark Driscoll’s group).</a:t>
            </a:r>
          </a:p>
          <a:p>
            <a:pPr indent="346075"/>
            <a:r>
              <a:rPr lang="en-GB" sz="3200" dirty="0" smtClean="0">
                <a:latin typeface="Times New Roman"/>
                <a:cs typeface="Times New Roman"/>
              </a:rPr>
              <a:t>HWE was performed in an M/K digester at 160°C for 2 hrs (4:1 liquor to wood) with two water washes: 80°C, 20 min. </a:t>
            </a:r>
          </a:p>
          <a:p>
            <a:pPr indent="346075"/>
            <a:r>
              <a:rPr lang="en-GB" sz="3200" dirty="0" smtClean="0">
                <a:latin typeface="Times New Roman"/>
                <a:cs typeface="Times New Roman"/>
              </a:rPr>
              <a:t>AW washes were performed at 120°C for 45 min (4:1 L/W; 9:1 </a:t>
            </a:r>
            <a:r>
              <a:rPr lang="en-GB" sz="3200" dirty="0" err="1" smtClean="0">
                <a:latin typeface="Times New Roman"/>
                <a:cs typeface="Times New Roman"/>
              </a:rPr>
              <a:t>acetone:water</a:t>
            </a:r>
            <a:r>
              <a:rPr lang="en-GB" sz="3200" dirty="0" smtClean="0">
                <a:latin typeface="Times New Roman"/>
                <a:cs typeface="Times New Roman"/>
              </a:rPr>
              <a:t>) with one water wash: 80°C, 20 min. </a:t>
            </a:r>
          </a:p>
          <a:p>
            <a:pPr indent="346075"/>
            <a:r>
              <a:rPr lang="en-GB" sz="3200" dirty="0" smtClean="0">
                <a:latin typeface="Times New Roman"/>
                <a:cs typeface="Times New Roman"/>
              </a:rPr>
              <a:t>AWE of SM and EBISM was performed by </a:t>
            </a:r>
            <a:r>
              <a:rPr lang="en-GB" sz="3200" dirty="0" err="1" smtClean="0">
                <a:latin typeface="Times New Roman"/>
                <a:cs typeface="Times New Roman"/>
              </a:rPr>
              <a:t>ultrasonication</a:t>
            </a:r>
            <a:r>
              <a:rPr lang="en-GB" sz="3200" dirty="0" smtClean="0">
                <a:latin typeface="Times New Roman"/>
                <a:cs typeface="Times New Roman"/>
              </a:rPr>
              <a:t> (20:1 L/W; 9:1 </a:t>
            </a:r>
            <a:r>
              <a:rPr lang="en-GB" sz="3200" dirty="0" err="1" smtClean="0">
                <a:latin typeface="Times New Roman"/>
                <a:cs typeface="Times New Roman"/>
              </a:rPr>
              <a:t>acetone:water</a:t>
            </a:r>
            <a:r>
              <a:rPr lang="en-GB" sz="3200" dirty="0" smtClean="0">
                <a:latin typeface="Times New Roman"/>
                <a:cs typeface="Times New Roman"/>
              </a:rPr>
              <a:t>; 2 hours) (Branson 3510).</a:t>
            </a:r>
          </a:p>
          <a:p>
            <a:pPr indent="346075"/>
            <a:r>
              <a:rPr lang="en-GB" sz="3200" dirty="0" smtClean="0">
                <a:latin typeface="Times New Roman"/>
                <a:cs typeface="Times New Roman"/>
              </a:rPr>
              <a:t>Lignin was determined by modified </a:t>
            </a:r>
            <a:r>
              <a:rPr lang="en-GB" sz="3200" dirty="0" err="1" smtClean="0">
                <a:latin typeface="Times New Roman"/>
                <a:cs typeface="Times New Roman"/>
              </a:rPr>
              <a:t>Klason</a:t>
            </a:r>
            <a:r>
              <a:rPr lang="en-GB" sz="3200" dirty="0" smtClean="0">
                <a:latin typeface="Times New Roman"/>
                <a:cs typeface="Times New Roman"/>
              </a:rPr>
              <a:t> procedure</a:t>
            </a:r>
            <a:r>
              <a:rPr lang="en-GB" sz="3200" baseline="30000" dirty="0" smtClean="0">
                <a:latin typeface="Times New Roman"/>
                <a:cs typeface="Times New Roman"/>
              </a:rPr>
              <a:t>5</a:t>
            </a:r>
            <a:r>
              <a:rPr lang="en-US" sz="3200" dirty="0" smtClean="0">
                <a:latin typeface="Times New Roman"/>
                <a:cs typeface="Times New Roman"/>
              </a:rPr>
              <a:t>. </a:t>
            </a:r>
            <a:endParaRPr lang="en-GB" sz="3200" dirty="0" smtClean="0">
              <a:latin typeface="Times New Roman"/>
              <a:cs typeface="Times New Roman"/>
            </a:endParaRPr>
          </a:p>
          <a:p>
            <a:pPr indent="346075"/>
            <a:r>
              <a:rPr lang="en-GB" sz="3200" dirty="0" smtClean="0">
                <a:latin typeface="Times New Roman"/>
                <a:cs typeface="Times New Roman"/>
              </a:rPr>
              <a:t>EH was performed at </a:t>
            </a:r>
            <a:r>
              <a:rPr lang="en-US" sz="3200" dirty="0" smtClean="0">
                <a:solidFill>
                  <a:prstClr val="black"/>
                </a:solidFill>
                <a:latin typeface="Times New Roman"/>
                <a:cs typeface="Times New Roman"/>
              </a:rPr>
              <a:t>50°C with constant agitation, using 5g of sample, 100mL of 50mM citrate buffer solution (pH 5), 0.2 </a:t>
            </a:r>
            <a:r>
              <a:rPr lang="en-US" sz="3200" dirty="0" err="1" smtClean="0">
                <a:solidFill>
                  <a:prstClr val="black"/>
                </a:solidFill>
                <a:latin typeface="Times New Roman"/>
                <a:cs typeface="Times New Roman"/>
              </a:rPr>
              <a:t>mL</a:t>
            </a:r>
            <a:r>
              <a:rPr lang="en-US" sz="3200" dirty="0" smtClean="0">
                <a:solidFill>
                  <a:prstClr val="black"/>
                </a:solidFill>
                <a:latin typeface="Times New Roman"/>
                <a:cs typeface="Times New Roman"/>
              </a:rPr>
              <a:t> CTec2, and 0.1 </a:t>
            </a:r>
            <a:r>
              <a:rPr lang="en-US" sz="3200" dirty="0" err="1" smtClean="0">
                <a:solidFill>
                  <a:prstClr val="black"/>
                </a:solidFill>
                <a:latin typeface="Times New Roman"/>
                <a:cs typeface="Times New Roman"/>
              </a:rPr>
              <a:t>mL</a:t>
            </a:r>
            <a:r>
              <a:rPr lang="en-US" sz="3200" dirty="0" smtClean="0">
                <a:solidFill>
                  <a:prstClr val="black"/>
                </a:solidFill>
                <a:latin typeface="Times New Roman"/>
                <a:cs typeface="Times New Roman"/>
              </a:rPr>
              <a:t> HTec2 enzymes (</a:t>
            </a:r>
            <a:r>
              <a:rPr lang="en-US" sz="3200" dirty="0" err="1" smtClean="0">
                <a:solidFill>
                  <a:prstClr val="black"/>
                </a:solidFill>
                <a:latin typeface="Times New Roman"/>
                <a:cs typeface="Times New Roman"/>
              </a:rPr>
              <a:t>Novozymes</a:t>
            </a:r>
            <a:r>
              <a:rPr lang="en-US" sz="3200" dirty="0" smtClean="0">
                <a:solidFill>
                  <a:prstClr val="black"/>
                </a:solidFill>
                <a:latin typeface="Times New Roman"/>
                <a:cs typeface="Times New Roman"/>
              </a:rPr>
              <a:t>). Sampling every 6 hours. (HWE and HWE AW tests on SM were done in 12 L reactor; same conditions; 1 hr samples).</a:t>
            </a:r>
          </a:p>
          <a:p>
            <a:pPr indent="346075"/>
            <a:r>
              <a:rPr lang="en-US" sz="3200" dirty="0" smtClean="0">
                <a:solidFill>
                  <a:prstClr val="black"/>
                </a:solidFill>
                <a:latin typeface="Times New Roman"/>
                <a:cs typeface="Times New Roman"/>
              </a:rPr>
              <a:t>Sugar content determined with </a:t>
            </a:r>
            <a:r>
              <a:rPr lang="en-US" sz="3200" dirty="0" smtClean="0">
                <a:latin typeface="Times New Roman"/>
                <a:cs typeface="Times New Roman"/>
              </a:rPr>
              <a:t>Waters HPLC system (1525 pump, 2707 </a:t>
            </a:r>
            <a:r>
              <a:rPr lang="en-US" sz="3200" dirty="0" err="1" smtClean="0">
                <a:latin typeface="Times New Roman"/>
                <a:cs typeface="Times New Roman"/>
              </a:rPr>
              <a:t>autosampler</a:t>
            </a:r>
            <a:r>
              <a:rPr lang="en-US" sz="3200" dirty="0" smtClean="0">
                <a:latin typeface="Times New Roman"/>
                <a:cs typeface="Times New Roman"/>
              </a:rPr>
              <a:t>, 2414 RI detector). </a:t>
            </a:r>
            <a:r>
              <a:rPr lang="en-US" sz="3200" dirty="0" smtClean="0">
                <a:solidFill>
                  <a:prstClr val="black"/>
                </a:solidFill>
                <a:latin typeface="Times New Roman"/>
                <a:cs typeface="Times New Roman"/>
              </a:rPr>
              <a:t>Total sugars refers to sum of glucose, </a:t>
            </a:r>
            <a:r>
              <a:rPr lang="en-US" sz="3200" dirty="0" err="1" smtClean="0">
                <a:solidFill>
                  <a:prstClr val="black"/>
                </a:solidFill>
                <a:latin typeface="Times New Roman"/>
                <a:cs typeface="Times New Roman"/>
              </a:rPr>
              <a:t>xylose</a:t>
            </a:r>
            <a:r>
              <a:rPr lang="en-US" sz="3200" dirty="0" smtClean="0">
                <a:solidFill>
                  <a:prstClr val="black"/>
                </a:solidFill>
                <a:latin typeface="Times New Roman"/>
                <a:cs typeface="Times New Roman"/>
              </a:rPr>
              <a:t>, </a:t>
            </a:r>
            <a:r>
              <a:rPr lang="en-US" sz="3200" dirty="0" err="1" smtClean="0">
                <a:solidFill>
                  <a:prstClr val="black"/>
                </a:solidFill>
                <a:latin typeface="Times New Roman"/>
                <a:cs typeface="Times New Roman"/>
              </a:rPr>
              <a:t>arabinose</a:t>
            </a:r>
            <a:r>
              <a:rPr lang="en-US" sz="3200" dirty="0" smtClean="0">
                <a:solidFill>
                  <a:prstClr val="black"/>
                </a:solidFill>
                <a:latin typeface="Times New Roman"/>
                <a:cs typeface="Times New Roman"/>
              </a:rPr>
              <a:t> and </a:t>
            </a:r>
            <a:r>
              <a:rPr lang="en-US" sz="3200" dirty="0" err="1" smtClean="0">
                <a:solidFill>
                  <a:prstClr val="black"/>
                </a:solidFill>
                <a:latin typeface="Times New Roman"/>
                <a:cs typeface="Times New Roman"/>
              </a:rPr>
              <a:t>cellobiose</a:t>
            </a:r>
            <a:r>
              <a:rPr lang="en-US" sz="3200" dirty="0" smtClean="0">
                <a:solidFill>
                  <a:prstClr val="black"/>
                </a:solidFill>
                <a:latin typeface="Times New Roman"/>
                <a:cs typeface="Times New Roman"/>
              </a:rPr>
              <a:t>.</a:t>
            </a:r>
            <a:endParaRPr lang="en-US" sz="3200" dirty="0" smtClean="0">
              <a:latin typeface="Times New Roman"/>
              <a:cs typeface="Times New Roman"/>
            </a:endParaRPr>
          </a:p>
        </p:txBody>
      </p:sp>
      <p:sp>
        <p:nvSpPr>
          <p:cNvPr id="53" name="TextBox 52"/>
          <p:cNvSpPr txBox="1"/>
          <p:nvPr/>
        </p:nvSpPr>
        <p:spPr>
          <a:xfrm>
            <a:off x="28502988" y="16347272"/>
            <a:ext cx="14535746" cy="1138773"/>
          </a:xfrm>
          <a:prstGeom prst="rect">
            <a:avLst/>
          </a:prstGeom>
          <a:noFill/>
        </p:spPr>
        <p:txBody>
          <a:bodyPr wrap="square" rtlCol="0">
            <a:spAutoFit/>
          </a:bodyPr>
          <a:lstStyle/>
          <a:p>
            <a:pPr algn="ctr"/>
            <a:r>
              <a:rPr lang="en-GB" sz="3200" dirty="0" smtClean="0">
                <a:latin typeface="Times New Roman"/>
                <a:cs typeface="Times New Roman"/>
              </a:rPr>
              <a:t>Results of Total Mass Removal Experiments</a:t>
            </a:r>
          </a:p>
          <a:p>
            <a:endParaRPr lang="en-GB" sz="3600" dirty="0" smtClean="0">
              <a:latin typeface="Times New Roman"/>
              <a:cs typeface="Times New Roman"/>
            </a:endParaRPr>
          </a:p>
        </p:txBody>
      </p:sp>
      <p:sp>
        <p:nvSpPr>
          <p:cNvPr id="54" name="Rectangle 53"/>
          <p:cNvSpPr/>
          <p:nvPr/>
        </p:nvSpPr>
        <p:spPr>
          <a:xfrm>
            <a:off x="27889200" y="6758027"/>
            <a:ext cx="15516783" cy="8770338"/>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4" name="Rectangle 173"/>
          <p:cNvSpPr/>
          <p:nvPr/>
        </p:nvSpPr>
        <p:spPr>
          <a:xfrm>
            <a:off x="22758400" y="23738996"/>
            <a:ext cx="20647583" cy="8831086"/>
          </a:xfrm>
          <a:prstGeom prst="rect">
            <a:avLst/>
          </a:prstGeom>
          <a:solidFill>
            <a:schemeClr val="bg1">
              <a:alpha val="90000"/>
            </a:schemeClr>
          </a:solidFill>
          <a:ln w="127000"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5" name="TextBox 174"/>
          <p:cNvSpPr txBox="1"/>
          <p:nvPr/>
        </p:nvSpPr>
        <p:spPr>
          <a:xfrm>
            <a:off x="22978534" y="23791906"/>
            <a:ext cx="20152992" cy="5309145"/>
          </a:xfrm>
          <a:prstGeom prst="rect">
            <a:avLst/>
          </a:prstGeom>
          <a:noFill/>
        </p:spPr>
        <p:txBody>
          <a:bodyPr wrap="square" rtlCol="0">
            <a:spAutoFit/>
          </a:bodyPr>
          <a:lstStyle/>
          <a:p>
            <a:r>
              <a:rPr lang="en-GB" sz="4000" dirty="0" smtClean="0">
                <a:latin typeface="Times New Roman"/>
                <a:cs typeface="Times New Roman"/>
              </a:rPr>
              <a:t>Conclusions and Future Work</a:t>
            </a:r>
          </a:p>
          <a:p>
            <a:endParaRPr lang="en-GB" sz="1100" dirty="0" smtClean="0">
              <a:latin typeface="Times New Roman"/>
              <a:cs typeface="Times New Roman"/>
            </a:endParaRPr>
          </a:p>
          <a:p>
            <a:pPr>
              <a:buFont typeface="Arial"/>
              <a:buChar char="•"/>
            </a:pPr>
            <a:r>
              <a:rPr lang="en-GB" sz="3200" dirty="0" smtClean="0">
                <a:latin typeface="Times New Roman"/>
                <a:cs typeface="Times New Roman"/>
              </a:rPr>
              <a:t> The most efficient </a:t>
            </a:r>
            <a:r>
              <a:rPr lang="en-GB" sz="3200" dirty="0" err="1" smtClean="0">
                <a:latin typeface="Times New Roman"/>
                <a:cs typeface="Times New Roman"/>
              </a:rPr>
              <a:t>pretreatment</a:t>
            </a:r>
            <a:r>
              <a:rPr lang="en-GB" sz="3200" dirty="0" smtClean="0">
                <a:latin typeface="Times New Roman"/>
                <a:cs typeface="Times New Roman"/>
              </a:rPr>
              <a:t> for EH tested in this work was EBI at 250 </a:t>
            </a:r>
            <a:r>
              <a:rPr lang="en-GB" sz="3200" dirty="0" err="1" smtClean="0">
                <a:latin typeface="Times New Roman"/>
                <a:cs typeface="Times New Roman"/>
              </a:rPr>
              <a:t>kGy</a:t>
            </a:r>
            <a:r>
              <a:rPr lang="en-GB" sz="3200" dirty="0" smtClean="0">
                <a:latin typeface="Times New Roman"/>
                <a:cs typeface="Times New Roman"/>
              </a:rPr>
              <a:t> followed by HWE.</a:t>
            </a:r>
          </a:p>
          <a:p>
            <a:pPr>
              <a:buFont typeface="Arial"/>
              <a:buChar char="•"/>
            </a:pPr>
            <a:r>
              <a:rPr lang="en-GB" sz="3200" dirty="0" smtClean="0">
                <a:latin typeface="Times New Roman"/>
                <a:cs typeface="Times New Roman"/>
              </a:rPr>
              <a:t> Acetone water extraction does not positively impact EH efficiency for EBI SM.</a:t>
            </a:r>
          </a:p>
          <a:p>
            <a:pPr>
              <a:buFont typeface="Arial"/>
              <a:buChar char="•"/>
            </a:pPr>
            <a:r>
              <a:rPr lang="en-GB" sz="3200" dirty="0" smtClean="0">
                <a:latin typeface="Times New Roman"/>
                <a:cs typeface="Times New Roman"/>
              </a:rPr>
              <a:t> HWE can achieve EH improvements approximately equivalent to that of 750 </a:t>
            </a:r>
            <a:r>
              <a:rPr lang="en-GB" sz="3200" dirty="0" err="1" smtClean="0">
                <a:latin typeface="Times New Roman"/>
                <a:cs typeface="Times New Roman"/>
              </a:rPr>
              <a:t>kGy</a:t>
            </a:r>
            <a:r>
              <a:rPr lang="en-GB" sz="3200" dirty="0" smtClean="0">
                <a:latin typeface="Times New Roman"/>
                <a:cs typeface="Times New Roman"/>
              </a:rPr>
              <a:t> EBI.</a:t>
            </a:r>
          </a:p>
          <a:p>
            <a:pPr>
              <a:buFont typeface="Arial"/>
              <a:buChar char="•"/>
            </a:pPr>
            <a:r>
              <a:rPr lang="en-GB" sz="3200" dirty="0" smtClean="0">
                <a:latin typeface="Times New Roman"/>
                <a:cs typeface="Times New Roman"/>
              </a:rPr>
              <a:t> For EBI SM (no pre-extraction), treatment at EH conditions with no enzymes can yield almost 50% of the yield observed with enzyme based on total mass </a:t>
            </a:r>
            <a:r>
              <a:rPr lang="en-GB" sz="3200" dirty="0" err="1" smtClean="0">
                <a:latin typeface="Times New Roman"/>
                <a:cs typeface="Times New Roman"/>
              </a:rPr>
              <a:t>solubilized</a:t>
            </a:r>
            <a:r>
              <a:rPr lang="en-GB" sz="3200" dirty="0" smtClean="0">
                <a:latin typeface="Times New Roman"/>
                <a:cs typeface="Times New Roman"/>
              </a:rPr>
              <a:t>. However, the composition of this fraction is unknown.</a:t>
            </a:r>
          </a:p>
          <a:p>
            <a:pPr>
              <a:buFont typeface="Arial"/>
              <a:buChar char="•"/>
            </a:pPr>
            <a:r>
              <a:rPr lang="en-GB" sz="3200" dirty="0" smtClean="0">
                <a:latin typeface="Times New Roman"/>
                <a:cs typeface="Times New Roman"/>
              </a:rPr>
              <a:t> If HWE is used, EBI above 250 </a:t>
            </a:r>
            <a:r>
              <a:rPr lang="en-GB" sz="3200" dirty="0" err="1" smtClean="0">
                <a:latin typeface="Times New Roman"/>
                <a:cs typeface="Times New Roman"/>
              </a:rPr>
              <a:t>kGy</a:t>
            </a:r>
            <a:r>
              <a:rPr lang="en-GB" sz="3200" dirty="0" smtClean="0">
                <a:latin typeface="Times New Roman"/>
                <a:cs typeface="Times New Roman"/>
              </a:rPr>
              <a:t> is not recommended as incremental improvement in EH efficiency does not justify the cost of higher energy used.</a:t>
            </a:r>
          </a:p>
          <a:p>
            <a:pPr>
              <a:buFont typeface="Arial"/>
              <a:buChar char="•"/>
            </a:pPr>
            <a:r>
              <a:rPr lang="en-GB" sz="3200" dirty="0" smtClean="0">
                <a:latin typeface="Times New Roman"/>
                <a:cs typeface="Times New Roman"/>
              </a:rPr>
              <a:t> Further analysis of EH based on sugars in treated wood determined by HPLC will be undertaken in future studies.</a:t>
            </a:r>
          </a:p>
          <a:p>
            <a:pPr>
              <a:buFont typeface="Arial"/>
              <a:buChar char="•"/>
            </a:pPr>
            <a:r>
              <a:rPr lang="en-GB" sz="3200" dirty="0" smtClean="0">
                <a:latin typeface="Times New Roman"/>
                <a:cs typeface="Times New Roman"/>
              </a:rPr>
              <a:t> HWE followed by EBI will be investigated.</a:t>
            </a:r>
          </a:p>
        </p:txBody>
      </p:sp>
      <p:pic>
        <p:nvPicPr>
          <p:cNvPr id="203" name="Picture 202" descr="SUNY Environmental Science and Forestry.jpg"/>
          <p:cNvPicPr>
            <a:picLocks noChangeAspect="1"/>
          </p:cNvPicPr>
          <p:nvPr/>
        </p:nvPicPr>
        <p:blipFill>
          <a:blip r:embed="rId3"/>
          <a:stretch>
            <a:fillRect/>
          </a:stretch>
        </p:blipFill>
        <p:spPr>
          <a:xfrm>
            <a:off x="350982" y="2327828"/>
            <a:ext cx="5887357" cy="2514600"/>
          </a:xfrm>
          <a:prstGeom prst="rect">
            <a:avLst/>
          </a:prstGeom>
        </p:spPr>
      </p:pic>
      <p:sp>
        <p:nvSpPr>
          <p:cNvPr id="18" name="TextBox 17"/>
          <p:cNvSpPr txBox="1"/>
          <p:nvPr/>
        </p:nvSpPr>
        <p:spPr>
          <a:xfrm>
            <a:off x="12268401" y="13856738"/>
            <a:ext cx="14902395" cy="830997"/>
          </a:xfrm>
          <a:prstGeom prst="rect">
            <a:avLst/>
          </a:prstGeom>
          <a:noFill/>
        </p:spPr>
        <p:txBody>
          <a:bodyPr wrap="square" rtlCol="0">
            <a:spAutoFit/>
          </a:bodyPr>
          <a:lstStyle/>
          <a:p>
            <a:r>
              <a:rPr lang="en-US" sz="2400" b="1" dirty="0" smtClean="0">
                <a:latin typeface="Times New Roman"/>
                <a:cs typeface="Times New Roman"/>
              </a:rPr>
              <a:t>Figure 1</a:t>
            </a:r>
            <a:r>
              <a:rPr lang="en-US" sz="2400" dirty="0" smtClean="0">
                <a:latin typeface="Times New Roman"/>
                <a:cs typeface="Times New Roman"/>
              </a:rPr>
              <a:t>: While the highest carbohydrate yield was achieved after 1000 </a:t>
            </a:r>
            <a:r>
              <a:rPr lang="en-US" sz="2400" dirty="0" err="1" smtClean="0">
                <a:latin typeface="Times New Roman"/>
                <a:cs typeface="Times New Roman"/>
              </a:rPr>
              <a:t>kGy</a:t>
            </a:r>
            <a:r>
              <a:rPr lang="en-US" sz="2400" dirty="0" smtClean="0">
                <a:latin typeface="Times New Roman"/>
                <a:cs typeface="Times New Roman"/>
              </a:rPr>
              <a:t> with HWE, the minimal improvement over 250 </a:t>
            </a:r>
            <a:r>
              <a:rPr lang="en-US" sz="2400" dirty="0" err="1" smtClean="0">
                <a:latin typeface="Times New Roman"/>
                <a:cs typeface="Times New Roman"/>
              </a:rPr>
              <a:t>kGy</a:t>
            </a:r>
            <a:r>
              <a:rPr lang="en-US" sz="2400" dirty="0" smtClean="0">
                <a:latin typeface="Times New Roman"/>
                <a:cs typeface="Times New Roman"/>
              </a:rPr>
              <a:t> with HWE leads us to recommend EBI 250 </a:t>
            </a:r>
            <a:r>
              <a:rPr lang="en-US" sz="2400" dirty="0" err="1" smtClean="0">
                <a:latin typeface="Times New Roman"/>
                <a:cs typeface="Times New Roman"/>
              </a:rPr>
              <a:t>kGy</a:t>
            </a:r>
            <a:r>
              <a:rPr lang="en-US" sz="2400" dirty="0" smtClean="0">
                <a:latin typeface="Times New Roman"/>
                <a:cs typeface="Times New Roman"/>
              </a:rPr>
              <a:t> followed by HWE as the most efficient pretreatment for EH.</a:t>
            </a:r>
            <a:endParaRPr lang="en-US" sz="2400" dirty="0">
              <a:latin typeface="Times New Roman"/>
              <a:cs typeface="Times New Roman"/>
            </a:endParaRPr>
          </a:p>
        </p:txBody>
      </p:sp>
      <p:graphicFrame>
        <p:nvGraphicFramePr>
          <p:cNvPr id="26" name="Chart 25"/>
          <p:cNvGraphicFramePr/>
          <p:nvPr/>
        </p:nvGraphicFramePr>
        <p:xfrm>
          <a:off x="12192000" y="7643865"/>
          <a:ext cx="14630400" cy="6375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p:cNvGraphicFramePr/>
          <p:nvPr>
            <p:extLst>
              <p:ext uri="{D42A27DB-BD31-4B8C-83A1-F6EECF244321}">
                <p14:modId xmlns:p14="http://schemas.microsoft.com/office/powerpoint/2010/main" val="3398406945"/>
              </p:ext>
            </p:extLst>
          </p:nvPr>
        </p:nvGraphicFramePr>
        <p:xfrm>
          <a:off x="11963399" y="16289457"/>
          <a:ext cx="7498813" cy="55403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8" name="Chart 27"/>
          <p:cNvGraphicFramePr/>
          <p:nvPr>
            <p:extLst>
              <p:ext uri="{D42A27DB-BD31-4B8C-83A1-F6EECF244321}">
                <p14:modId xmlns:p14="http://schemas.microsoft.com/office/powerpoint/2010/main" val="3386087922"/>
              </p:ext>
            </p:extLst>
          </p:nvPr>
        </p:nvGraphicFramePr>
        <p:xfrm>
          <a:off x="19177000" y="16278349"/>
          <a:ext cx="8113235" cy="55994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9" name="Chart 28"/>
          <p:cNvGraphicFramePr/>
          <p:nvPr/>
        </p:nvGraphicFramePr>
        <p:xfrm>
          <a:off x="28265853" y="6950104"/>
          <a:ext cx="7886813" cy="658040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0" name="Chart 29"/>
          <p:cNvGraphicFramePr/>
          <p:nvPr/>
        </p:nvGraphicFramePr>
        <p:xfrm>
          <a:off x="35983334" y="6858773"/>
          <a:ext cx="7298266" cy="6671733"/>
        </p:xfrm>
        <a:graphic>
          <a:graphicData uri="http://schemas.openxmlformats.org/drawingml/2006/chart">
            <c:chart xmlns:c="http://schemas.openxmlformats.org/drawingml/2006/chart" xmlns:r="http://schemas.openxmlformats.org/officeDocument/2006/relationships" r:id="rId8"/>
          </a:graphicData>
        </a:graphic>
      </p:graphicFrame>
      <p:sp>
        <p:nvSpPr>
          <p:cNvPr id="31" name="TextBox 30"/>
          <p:cNvSpPr txBox="1"/>
          <p:nvPr/>
        </p:nvSpPr>
        <p:spPr>
          <a:xfrm>
            <a:off x="36338933" y="6867240"/>
            <a:ext cx="6976534" cy="1077218"/>
          </a:xfrm>
          <a:prstGeom prst="rect">
            <a:avLst/>
          </a:prstGeom>
          <a:noFill/>
        </p:spPr>
        <p:txBody>
          <a:bodyPr wrap="square" rtlCol="0">
            <a:spAutoFit/>
          </a:bodyPr>
          <a:lstStyle/>
          <a:p>
            <a:pPr algn="ctr"/>
            <a:r>
              <a:rPr lang="en-US" sz="3200" dirty="0" smtClean="0">
                <a:latin typeface="Times New Roman"/>
                <a:cs typeface="Times New Roman"/>
              </a:rPr>
              <a:t>Effect of Pretreatment on EH of</a:t>
            </a:r>
          </a:p>
          <a:p>
            <a:pPr algn="ctr"/>
            <a:r>
              <a:rPr lang="en-US" sz="3200" dirty="0" smtClean="0">
                <a:latin typeface="Times New Roman"/>
                <a:cs typeface="Times New Roman"/>
              </a:rPr>
              <a:t>SM EBI 250 </a:t>
            </a:r>
            <a:r>
              <a:rPr lang="en-US" sz="3200" dirty="0" err="1" smtClean="0">
                <a:latin typeface="Times New Roman"/>
                <a:cs typeface="Times New Roman"/>
              </a:rPr>
              <a:t>kGy</a:t>
            </a:r>
            <a:endParaRPr lang="en-US" sz="3200" dirty="0">
              <a:latin typeface="Times New Roman"/>
              <a:cs typeface="Times New Roman"/>
            </a:endParaRPr>
          </a:p>
        </p:txBody>
      </p:sp>
      <p:sp>
        <p:nvSpPr>
          <p:cNvPr id="32" name="TextBox 31"/>
          <p:cNvSpPr txBox="1"/>
          <p:nvPr/>
        </p:nvSpPr>
        <p:spPr>
          <a:xfrm>
            <a:off x="28294204" y="13856738"/>
            <a:ext cx="14615650" cy="1569660"/>
          </a:xfrm>
          <a:prstGeom prst="rect">
            <a:avLst/>
          </a:prstGeom>
          <a:noFill/>
        </p:spPr>
        <p:txBody>
          <a:bodyPr wrap="square" rtlCol="0">
            <a:spAutoFit/>
          </a:bodyPr>
          <a:lstStyle/>
          <a:p>
            <a:r>
              <a:rPr lang="en-US" sz="2400" b="1" dirty="0" smtClean="0">
                <a:latin typeface="Times New Roman"/>
                <a:cs typeface="Times New Roman"/>
              </a:rPr>
              <a:t>Figures 5 and 6</a:t>
            </a:r>
            <a:r>
              <a:rPr lang="en-US" sz="2400" dirty="0" smtClean="0">
                <a:latin typeface="Times New Roman"/>
                <a:cs typeface="Times New Roman"/>
              </a:rPr>
              <a:t>: Electron beam irradiation improves enzymatic hydrolysis, however, HWE (0 </a:t>
            </a:r>
            <a:r>
              <a:rPr lang="en-US" sz="2400" dirty="0" err="1" smtClean="0">
                <a:latin typeface="Times New Roman"/>
                <a:cs typeface="Times New Roman"/>
              </a:rPr>
              <a:t>kGy</a:t>
            </a:r>
            <a:r>
              <a:rPr lang="en-US" sz="2400" dirty="0" smtClean="0">
                <a:latin typeface="Times New Roman"/>
                <a:cs typeface="Times New Roman"/>
              </a:rPr>
              <a:t>) achieves approximately the same result as 750 </a:t>
            </a:r>
            <a:r>
              <a:rPr lang="en-US" sz="2400" dirty="0" err="1" smtClean="0">
                <a:latin typeface="Times New Roman"/>
                <a:cs typeface="Times New Roman"/>
              </a:rPr>
              <a:t>kGy</a:t>
            </a:r>
            <a:r>
              <a:rPr lang="en-US" sz="2400" dirty="0" smtClean="0">
                <a:latin typeface="Times New Roman"/>
                <a:cs typeface="Times New Roman"/>
              </a:rPr>
              <a:t> EBI. HW-extracted SM achieves the best result among the pre-extraction types while any extraction with acetone reduces the EH efficiency. In both figures native SM is included as control    (0 </a:t>
            </a:r>
            <a:r>
              <a:rPr lang="en-US" sz="2400" dirty="0" err="1" smtClean="0">
                <a:latin typeface="Times New Roman"/>
                <a:cs typeface="Times New Roman"/>
              </a:rPr>
              <a:t>kGy</a:t>
            </a:r>
            <a:r>
              <a:rPr lang="en-US" sz="2400" dirty="0" smtClean="0">
                <a:latin typeface="Times New Roman"/>
                <a:cs typeface="Times New Roman"/>
              </a:rPr>
              <a:t> Native).</a:t>
            </a:r>
            <a:endParaRPr lang="en-US" sz="2400" dirty="0">
              <a:latin typeface="Times New Roman"/>
              <a:cs typeface="Times New Roman"/>
            </a:endParaRPr>
          </a:p>
        </p:txBody>
      </p:sp>
      <p:sp>
        <p:nvSpPr>
          <p:cNvPr id="33" name="Rectangle 32"/>
          <p:cNvSpPr/>
          <p:nvPr/>
        </p:nvSpPr>
        <p:spPr>
          <a:xfrm>
            <a:off x="28194000" y="6842445"/>
            <a:ext cx="8558383" cy="1077218"/>
          </a:xfrm>
          <a:prstGeom prst="rect">
            <a:avLst/>
          </a:prstGeom>
        </p:spPr>
        <p:txBody>
          <a:bodyPr wrap="square">
            <a:spAutoFit/>
          </a:bodyPr>
          <a:lstStyle/>
          <a:p>
            <a:pPr algn="ctr">
              <a:defRPr sz="3200" b="0" i="0" u="none" strike="noStrike" kern="1200" baseline="0">
                <a:solidFill>
                  <a:prstClr val="black"/>
                </a:solidFill>
                <a:latin typeface="Times New Roman"/>
                <a:ea typeface="+mn-ea"/>
                <a:cs typeface="Times New Roman"/>
              </a:defRPr>
            </a:pPr>
            <a:r>
              <a:rPr lang="en-US" sz="3200" dirty="0" smtClean="0"/>
              <a:t>Effect of EBI on EH of SM in comparison </a:t>
            </a:r>
          </a:p>
          <a:p>
            <a:pPr algn="ctr">
              <a:defRPr sz="3200" b="0" i="0" u="none" strike="noStrike" kern="1200" baseline="0">
                <a:solidFill>
                  <a:prstClr val="black"/>
                </a:solidFill>
                <a:latin typeface="Times New Roman"/>
                <a:ea typeface="+mn-ea"/>
                <a:cs typeface="Times New Roman"/>
              </a:defRPr>
            </a:pPr>
            <a:r>
              <a:rPr lang="en-US" sz="3200" dirty="0" smtClean="0"/>
              <a:t>to effect of HWE</a:t>
            </a:r>
            <a:endParaRPr lang="en-US" sz="3200" dirty="0"/>
          </a:p>
        </p:txBody>
      </p:sp>
      <p:graphicFrame>
        <p:nvGraphicFramePr>
          <p:cNvPr id="34" name="Chart 33"/>
          <p:cNvGraphicFramePr/>
          <p:nvPr/>
        </p:nvGraphicFramePr>
        <p:xfrm>
          <a:off x="28194000" y="16864064"/>
          <a:ext cx="15162764" cy="4995661"/>
        </p:xfrm>
        <a:graphic>
          <a:graphicData uri="http://schemas.openxmlformats.org/drawingml/2006/chart">
            <c:chart xmlns:c="http://schemas.openxmlformats.org/drawingml/2006/chart" xmlns:r="http://schemas.openxmlformats.org/officeDocument/2006/relationships" r:id="rId9"/>
          </a:graphicData>
        </a:graphic>
      </p:graphicFrame>
      <p:sp>
        <p:nvSpPr>
          <p:cNvPr id="35" name="TextBox 34"/>
          <p:cNvSpPr txBox="1"/>
          <p:nvPr/>
        </p:nvSpPr>
        <p:spPr>
          <a:xfrm>
            <a:off x="28362836" y="21425806"/>
            <a:ext cx="14853355" cy="1569660"/>
          </a:xfrm>
          <a:prstGeom prst="rect">
            <a:avLst/>
          </a:prstGeom>
          <a:noFill/>
        </p:spPr>
        <p:txBody>
          <a:bodyPr wrap="square" rtlCol="0">
            <a:spAutoFit/>
          </a:bodyPr>
          <a:lstStyle/>
          <a:p>
            <a:r>
              <a:rPr lang="en-US" sz="2400" b="1" dirty="0" smtClean="0">
                <a:latin typeface="Times New Roman"/>
                <a:cs typeface="Times New Roman"/>
              </a:rPr>
              <a:t>Figure 7</a:t>
            </a:r>
            <a:r>
              <a:rPr lang="en-US" sz="2400" dirty="0" smtClean="0">
                <a:latin typeface="Times New Roman"/>
                <a:cs typeface="Times New Roman"/>
              </a:rPr>
              <a:t>: For native SM and EBI SM, on average 44.4% of the material </a:t>
            </a:r>
            <a:r>
              <a:rPr lang="en-US" sz="2400" dirty="0" err="1" smtClean="0">
                <a:latin typeface="Times New Roman"/>
                <a:cs typeface="Times New Roman"/>
              </a:rPr>
              <a:t>solubilized</a:t>
            </a:r>
            <a:r>
              <a:rPr lang="en-US" sz="2400" dirty="0" smtClean="0">
                <a:latin typeface="Times New Roman"/>
                <a:cs typeface="Times New Roman"/>
              </a:rPr>
              <a:t> with enzyme present (red) can be </a:t>
            </a:r>
            <a:r>
              <a:rPr lang="en-US" sz="2400" dirty="0" err="1" smtClean="0">
                <a:latin typeface="Times New Roman"/>
                <a:cs typeface="Times New Roman"/>
              </a:rPr>
              <a:t>solubilized</a:t>
            </a:r>
            <a:r>
              <a:rPr lang="en-US" sz="2400" dirty="0" smtClean="0">
                <a:latin typeface="Times New Roman"/>
                <a:cs typeface="Times New Roman"/>
              </a:rPr>
              <a:t> without any enzyme at all (blue). That number is only 31.5% for HW-extracted samples. This is due to HW-extracted SM having less easily extractible material remaining after HWE. Total mass removed agreed well with final sugar concentrations.</a:t>
            </a:r>
            <a:endParaRPr lang="en-US" sz="3200" b="1" dirty="0">
              <a:latin typeface="Times New Roman"/>
              <a:cs typeface="Times New Roman"/>
            </a:endParaRPr>
          </a:p>
        </p:txBody>
      </p:sp>
      <p:sp>
        <p:nvSpPr>
          <p:cNvPr id="36" name="TextBox 35"/>
          <p:cNvSpPr txBox="1"/>
          <p:nvPr/>
        </p:nvSpPr>
        <p:spPr>
          <a:xfrm>
            <a:off x="12306885" y="22054400"/>
            <a:ext cx="14730755" cy="830997"/>
          </a:xfrm>
          <a:prstGeom prst="rect">
            <a:avLst/>
          </a:prstGeom>
          <a:noFill/>
        </p:spPr>
        <p:txBody>
          <a:bodyPr wrap="square" rtlCol="0">
            <a:spAutoFit/>
          </a:bodyPr>
          <a:lstStyle/>
          <a:p>
            <a:r>
              <a:rPr lang="en-US" sz="2400" b="1" dirty="0" smtClean="0">
                <a:latin typeface="Times New Roman"/>
                <a:cs typeface="Times New Roman"/>
              </a:rPr>
              <a:t>Figures 2 and 3</a:t>
            </a:r>
            <a:r>
              <a:rPr lang="en-US" sz="2400" dirty="0" smtClean="0">
                <a:latin typeface="Times New Roman"/>
                <a:cs typeface="Times New Roman"/>
              </a:rPr>
              <a:t>: For native sugar maple, EB irradiation greatly improves EH efficiency. However, the effect of EB irradiation is not nearly as profound on samples when HWE is performed after EBI treatment.</a:t>
            </a:r>
            <a:endParaRPr lang="en-US" sz="2400" dirty="0">
              <a:latin typeface="Times New Roman"/>
              <a:cs typeface="Times New Roman"/>
            </a:endParaRPr>
          </a:p>
        </p:txBody>
      </p:sp>
      <p:sp>
        <p:nvSpPr>
          <p:cNvPr id="38" name="Rectangle 37"/>
          <p:cNvSpPr/>
          <p:nvPr/>
        </p:nvSpPr>
        <p:spPr>
          <a:xfrm>
            <a:off x="12192000" y="6912572"/>
            <a:ext cx="15341600" cy="584776"/>
          </a:xfrm>
          <a:prstGeom prst="rect">
            <a:avLst/>
          </a:prstGeom>
        </p:spPr>
        <p:txBody>
          <a:bodyPr wrap="square">
            <a:spAutoFit/>
          </a:bodyPr>
          <a:lstStyle/>
          <a:p>
            <a:pPr algn="ctr">
              <a:defRPr sz="3200" b="0" i="0" u="none" strike="noStrike" kern="1200" baseline="0">
                <a:solidFill>
                  <a:prstClr val="black"/>
                </a:solidFill>
                <a:latin typeface="Times New Roman"/>
                <a:ea typeface="+mn-ea"/>
                <a:cs typeface="Times New Roman"/>
              </a:defRPr>
            </a:pPr>
            <a:r>
              <a:rPr lang="en-US" sz="3200" dirty="0" smtClean="0"/>
              <a:t>Total Carbohydrates in </a:t>
            </a:r>
            <a:r>
              <a:rPr lang="en-US" sz="3200" dirty="0" err="1" smtClean="0"/>
              <a:t>Hydrolysate</a:t>
            </a:r>
            <a:r>
              <a:rPr lang="en-US" sz="3200" dirty="0" smtClean="0"/>
              <a:t> After 72 Hours for All Samples Tested </a:t>
            </a:r>
            <a:endParaRPr lang="en-US" sz="3200" dirty="0"/>
          </a:p>
        </p:txBody>
      </p:sp>
      <p:sp>
        <p:nvSpPr>
          <p:cNvPr id="41" name="Rectangle 40"/>
          <p:cNvSpPr/>
          <p:nvPr/>
        </p:nvSpPr>
        <p:spPr>
          <a:xfrm>
            <a:off x="12192000" y="15624772"/>
            <a:ext cx="14845640" cy="584776"/>
          </a:xfrm>
          <a:prstGeom prst="rect">
            <a:avLst/>
          </a:prstGeom>
        </p:spPr>
        <p:txBody>
          <a:bodyPr wrap="square">
            <a:spAutoFit/>
          </a:bodyPr>
          <a:lstStyle/>
          <a:p>
            <a:pPr algn="ctr">
              <a:defRPr sz="3200" b="0" i="0" u="none" strike="noStrike" kern="1200" baseline="0">
                <a:solidFill>
                  <a:prstClr val="black"/>
                </a:solidFill>
                <a:latin typeface="Times New Roman"/>
                <a:ea typeface="+mn-ea"/>
                <a:cs typeface="Times New Roman"/>
              </a:defRPr>
            </a:pPr>
            <a:r>
              <a:rPr lang="en-US" sz="3200" dirty="0" smtClean="0"/>
              <a:t>Comparison of </a:t>
            </a:r>
            <a:r>
              <a:rPr lang="en-US" sz="3200" dirty="0"/>
              <a:t>E</a:t>
            </a:r>
            <a:r>
              <a:rPr lang="en-US" sz="3200" dirty="0" smtClean="0"/>
              <a:t>ffects of EBI and EBI Followed by HWE on EH of SM</a:t>
            </a:r>
            <a:endParaRPr lang="en-US" sz="3200" dirty="0"/>
          </a:p>
        </p:txBody>
      </p:sp>
      <p:graphicFrame>
        <p:nvGraphicFramePr>
          <p:cNvPr id="37" name="Chart 36"/>
          <p:cNvGraphicFramePr/>
          <p:nvPr/>
        </p:nvGraphicFramePr>
        <p:xfrm>
          <a:off x="11963400" y="24348391"/>
          <a:ext cx="10066867" cy="6865894"/>
        </p:xfrm>
        <a:graphic>
          <a:graphicData uri="http://schemas.openxmlformats.org/drawingml/2006/chart">
            <c:chart xmlns:c="http://schemas.openxmlformats.org/drawingml/2006/chart" xmlns:r="http://schemas.openxmlformats.org/officeDocument/2006/relationships" r:id="rId10"/>
          </a:graphicData>
        </a:graphic>
      </p:graphicFrame>
      <p:sp>
        <p:nvSpPr>
          <p:cNvPr id="45" name="Rectangle 44"/>
          <p:cNvSpPr/>
          <p:nvPr/>
        </p:nvSpPr>
        <p:spPr>
          <a:xfrm>
            <a:off x="12362103" y="23781128"/>
            <a:ext cx="9343978" cy="1077218"/>
          </a:xfrm>
          <a:prstGeom prst="rect">
            <a:avLst/>
          </a:prstGeom>
        </p:spPr>
        <p:txBody>
          <a:bodyPr wrap="square">
            <a:spAutoFit/>
          </a:bodyPr>
          <a:lstStyle/>
          <a:p>
            <a:pPr algn="ctr">
              <a:defRPr sz="3200" b="0" i="0" u="none" strike="noStrike" kern="1200" baseline="0">
                <a:solidFill>
                  <a:prstClr val="black"/>
                </a:solidFill>
                <a:latin typeface="Times New Roman"/>
                <a:ea typeface="+mn-ea"/>
                <a:cs typeface="Times New Roman"/>
              </a:defRPr>
            </a:pPr>
            <a:r>
              <a:rPr lang="en-US" sz="3200" dirty="0" smtClean="0"/>
              <a:t>Individual Sugars in </a:t>
            </a:r>
            <a:r>
              <a:rPr lang="en-US" sz="3200" dirty="0" err="1" smtClean="0"/>
              <a:t>Hydrolysate</a:t>
            </a:r>
            <a:endParaRPr lang="en-US" sz="3200" dirty="0" smtClean="0"/>
          </a:p>
          <a:p>
            <a:pPr algn="ctr">
              <a:defRPr sz="3200" b="0" i="0" u="none" strike="noStrike" kern="1200" baseline="0">
                <a:solidFill>
                  <a:prstClr val="black"/>
                </a:solidFill>
                <a:latin typeface="Times New Roman"/>
                <a:ea typeface="+mn-ea"/>
                <a:cs typeface="Times New Roman"/>
              </a:defRPr>
            </a:pPr>
            <a:r>
              <a:rPr lang="en-US" sz="3200" dirty="0" smtClean="0"/>
              <a:t>(SM EBI 250 </a:t>
            </a:r>
            <a:r>
              <a:rPr lang="en-US" sz="3200" dirty="0" err="1" smtClean="0"/>
              <a:t>kGy</a:t>
            </a:r>
            <a:r>
              <a:rPr lang="en-US" sz="3200" dirty="0" smtClean="0"/>
              <a:t> HWE) </a:t>
            </a:r>
            <a:endParaRPr lang="en-US" sz="3200" dirty="0"/>
          </a:p>
        </p:txBody>
      </p:sp>
      <p:sp>
        <p:nvSpPr>
          <p:cNvPr id="46" name="TextBox 45"/>
          <p:cNvSpPr txBox="1"/>
          <p:nvPr/>
        </p:nvSpPr>
        <p:spPr>
          <a:xfrm>
            <a:off x="15476685" y="21646963"/>
            <a:ext cx="2899937" cy="461665"/>
          </a:xfrm>
          <a:prstGeom prst="rect">
            <a:avLst/>
          </a:prstGeom>
          <a:noFill/>
        </p:spPr>
        <p:txBody>
          <a:bodyPr wrap="square" rtlCol="0">
            <a:spAutoFit/>
          </a:bodyPr>
          <a:lstStyle/>
          <a:p>
            <a:r>
              <a:rPr lang="en-US" sz="2400" dirty="0" smtClean="0">
                <a:latin typeface="Times New Roman"/>
                <a:cs typeface="Times New Roman"/>
              </a:rPr>
              <a:t>Time (hr)</a:t>
            </a:r>
            <a:endParaRPr lang="en-US" sz="2400" dirty="0">
              <a:latin typeface="Times New Roman"/>
              <a:cs typeface="Times New Roman"/>
            </a:endParaRPr>
          </a:p>
        </p:txBody>
      </p:sp>
      <p:sp>
        <p:nvSpPr>
          <p:cNvPr id="47" name="TextBox 46"/>
          <p:cNvSpPr txBox="1"/>
          <p:nvPr/>
        </p:nvSpPr>
        <p:spPr>
          <a:xfrm>
            <a:off x="22368927" y="21646963"/>
            <a:ext cx="2899937" cy="461665"/>
          </a:xfrm>
          <a:prstGeom prst="rect">
            <a:avLst/>
          </a:prstGeom>
          <a:noFill/>
        </p:spPr>
        <p:txBody>
          <a:bodyPr wrap="square" rtlCol="0">
            <a:spAutoFit/>
          </a:bodyPr>
          <a:lstStyle/>
          <a:p>
            <a:r>
              <a:rPr lang="en-US" sz="2400" dirty="0" smtClean="0">
                <a:latin typeface="Times New Roman"/>
                <a:cs typeface="Times New Roman"/>
              </a:rPr>
              <a:t>Time (hr)</a:t>
            </a:r>
            <a:endParaRPr lang="en-US" sz="2400" dirty="0">
              <a:latin typeface="Times New Roman"/>
              <a:cs typeface="Times New Roman"/>
            </a:endParaRPr>
          </a:p>
        </p:txBody>
      </p:sp>
      <p:sp>
        <p:nvSpPr>
          <p:cNvPr id="48" name="TextBox 47"/>
          <p:cNvSpPr txBox="1"/>
          <p:nvPr/>
        </p:nvSpPr>
        <p:spPr>
          <a:xfrm>
            <a:off x="12457882" y="31179139"/>
            <a:ext cx="8827318" cy="830997"/>
          </a:xfrm>
          <a:prstGeom prst="rect">
            <a:avLst/>
          </a:prstGeom>
          <a:noFill/>
        </p:spPr>
        <p:txBody>
          <a:bodyPr wrap="square" rtlCol="0">
            <a:spAutoFit/>
          </a:bodyPr>
          <a:lstStyle/>
          <a:p>
            <a:r>
              <a:rPr lang="en-US" sz="2400" b="1" dirty="0" smtClean="0">
                <a:latin typeface="Times New Roman"/>
                <a:cs typeface="Times New Roman"/>
              </a:rPr>
              <a:t>Figure 4</a:t>
            </a:r>
            <a:r>
              <a:rPr lang="en-US" sz="2400" dirty="0" smtClean="0">
                <a:latin typeface="Times New Roman"/>
                <a:cs typeface="Times New Roman"/>
              </a:rPr>
              <a:t>: The production of individual sugars over time during EH of SM EBI 250 </a:t>
            </a:r>
            <a:r>
              <a:rPr lang="en-US" sz="2400" dirty="0" err="1" smtClean="0">
                <a:latin typeface="Times New Roman"/>
                <a:cs typeface="Times New Roman"/>
              </a:rPr>
              <a:t>kGy</a:t>
            </a:r>
            <a:r>
              <a:rPr lang="en-US" sz="2400" dirty="0" smtClean="0">
                <a:latin typeface="Times New Roman"/>
                <a:cs typeface="Times New Roman"/>
              </a:rPr>
              <a:t> EBI.</a:t>
            </a:r>
            <a:endParaRPr lang="en-US" sz="2400" dirty="0">
              <a:latin typeface="Times New Roman"/>
              <a:cs typeface="Times New Roman"/>
            </a:endParaRPr>
          </a:p>
        </p:txBody>
      </p:sp>
      <p:sp>
        <p:nvSpPr>
          <p:cNvPr id="50" name="TextBox 49"/>
          <p:cNvSpPr txBox="1"/>
          <p:nvPr/>
        </p:nvSpPr>
        <p:spPr>
          <a:xfrm>
            <a:off x="16277063" y="30412680"/>
            <a:ext cx="2899937" cy="461665"/>
          </a:xfrm>
          <a:prstGeom prst="rect">
            <a:avLst/>
          </a:prstGeom>
          <a:noFill/>
        </p:spPr>
        <p:txBody>
          <a:bodyPr wrap="square" rtlCol="0">
            <a:spAutoFit/>
          </a:bodyPr>
          <a:lstStyle/>
          <a:p>
            <a:r>
              <a:rPr lang="en-US" sz="2400" dirty="0" smtClean="0">
                <a:latin typeface="Times New Roman"/>
                <a:cs typeface="Times New Roman"/>
              </a:rPr>
              <a:t>Time (hr)</a:t>
            </a:r>
            <a:endParaRPr lang="en-US" sz="2400" dirty="0">
              <a:latin typeface="Times New Roman"/>
              <a:cs typeface="Times New Roman"/>
            </a:endParaRPr>
          </a:p>
        </p:txBody>
      </p:sp>
      <p:sp>
        <p:nvSpPr>
          <p:cNvPr id="55" name="TextBox 54"/>
          <p:cNvSpPr txBox="1"/>
          <p:nvPr/>
        </p:nvSpPr>
        <p:spPr>
          <a:xfrm>
            <a:off x="1069465" y="31943761"/>
            <a:ext cx="8827318" cy="461665"/>
          </a:xfrm>
          <a:prstGeom prst="rect">
            <a:avLst/>
          </a:prstGeom>
          <a:noFill/>
        </p:spPr>
        <p:txBody>
          <a:bodyPr wrap="square" rtlCol="0">
            <a:spAutoFit/>
          </a:bodyPr>
          <a:lstStyle/>
          <a:p>
            <a:r>
              <a:rPr lang="en-US" sz="2400" b="1" dirty="0" smtClean="0">
                <a:latin typeface="Times New Roman"/>
                <a:cs typeface="Times New Roman"/>
              </a:rPr>
              <a:t>Table 1</a:t>
            </a:r>
            <a:r>
              <a:rPr lang="en-US" sz="2400" dirty="0" smtClean="0">
                <a:latin typeface="Times New Roman"/>
                <a:cs typeface="Times New Roman"/>
              </a:rPr>
              <a:t>: HWE and AW yields for SM of different EBI dosages.</a:t>
            </a:r>
            <a:endParaRPr lang="en-US" sz="2400" dirty="0">
              <a:latin typeface="Times New Roman"/>
              <a:cs typeface="Times New Roman"/>
            </a:endParaRPr>
          </a:p>
        </p:txBody>
      </p:sp>
      <p:sp>
        <p:nvSpPr>
          <p:cNvPr id="57" name="TextBox 56"/>
          <p:cNvSpPr txBox="1"/>
          <p:nvPr/>
        </p:nvSpPr>
        <p:spPr>
          <a:xfrm>
            <a:off x="22825707" y="29248897"/>
            <a:ext cx="20622864" cy="3077765"/>
          </a:xfrm>
          <a:prstGeom prst="rect">
            <a:avLst/>
          </a:prstGeom>
          <a:noFill/>
        </p:spPr>
        <p:txBody>
          <a:bodyPr wrap="square" rtlCol="0">
            <a:spAutoFit/>
          </a:bodyPr>
          <a:lstStyle/>
          <a:p>
            <a:r>
              <a:rPr lang="en-GB" sz="2800" dirty="0" smtClean="0">
                <a:latin typeface="Times New Roman"/>
                <a:cs typeface="Times New Roman"/>
              </a:rPr>
              <a:t>Special thanks to Dr. Mark Driscoll’s group for providing the EBI SM samples and to Mr. Bob Kelly for help with sample preparation. Thanks to </a:t>
            </a:r>
            <a:r>
              <a:rPr lang="en-GB" sz="2800" dirty="0" err="1" smtClean="0">
                <a:latin typeface="Times New Roman"/>
                <a:cs typeface="Times New Roman"/>
              </a:rPr>
              <a:t>McEntire</a:t>
            </a:r>
            <a:r>
              <a:rPr lang="en-GB" sz="2800" dirty="0" smtClean="0">
                <a:latin typeface="Times New Roman"/>
                <a:cs typeface="Times New Roman"/>
              </a:rPr>
              <a:t> </a:t>
            </a:r>
            <a:r>
              <a:rPr lang="en-GB" sz="2800" dirty="0" err="1" smtClean="0">
                <a:latin typeface="Times New Roman"/>
                <a:cs typeface="Times New Roman"/>
              </a:rPr>
              <a:t>Stennis</a:t>
            </a:r>
            <a:r>
              <a:rPr lang="en-GB" sz="2800" dirty="0" smtClean="0">
                <a:latin typeface="Times New Roman"/>
                <a:cs typeface="Times New Roman"/>
              </a:rPr>
              <a:t>: “Enhancing production of uniform high purity lignin” and “Thermoplastic blends based on </a:t>
            </a:r>
            <a:r>
              <a:rPr lang="en-GB" sz="2800" dirty="0" err="1" smtClean="0">
                <a:latin typeface="Times New Roman"/>
                <a:cs typeface="Times New Roman"/>
              </a:rPr>
              <a:t>biorefinery</a:t>
            </a:r>
            <a:r>
              <a:rPr lang="en-GB" sz="2800" dirty="0" smtClean="0">
                <a:latin typeface="Times New Roman"/>
                <a:cs typeface="Times New Roman"/>
              </a:rPr>
              <a:t> lignin.”</a:t>
            </a:r>
          </a:p>
          <a:p>
            <a:endParaRPr lang="en-GB" sz="1800" dirty="0" smtClean="0">
              <a:latin typeface="Times New Roman"/>
              <a:cs typeface="Times New Roman"/>
            </a:endParaRPr>
          </a:p>
          <a:p>
            <a:r>
              <a:rPr lang="en-GB" sz="2400" dirty="0" smtClean="0">
                <a:latin typeface="Times New Roman"/>
                <a:cs typeface="Times New Roman"/>
              </a:rPr>
              <a:t>References:</a:t>
            </a:r>
          </a:p>
          <a:p>
            <a:r>
              <a:rPr lang="en-US" sz="1600" dirty="0" smtClean="0">
                <a:latin typeface="Times New Roman"/>
                <a:cs typeface="Times New Roman"/>
              </a:rPr>
              <a:t>1. Cheng, K.; Barber, V. A.; Driscoll, M. S.; Winter, W. T.; </a:t>
            </a:r>
            <a:r>
              <a:rPr lang="en-US" sz="1600" dirty="0" err="1" smtClean="0">
                <a:latin typeface="Times New Roman"/>
                <a:cs typeface="Times New Roman"/>
              </a:rPr>
              <a:t>Stipanovic</a:t>
            </a:r>
            <a:r>
              <a:rPr lang="en-US" sz="1600" dirty="0" smtClean="0">
                <a:latin typeface="Times New Roman"/>
                <a:cs typeface="Times New Roman"/>
              </a:rPr>
              <a:t>, A. J. “Reducing Woody Biomass Recalcitrance by Electron Beams, </a:t>
            </a:r>
            <a:r>
              <a:rPr lang="en-US" sz="1600" dirty="0" err="1" smtClean="0">
                <a:latin typeface="Times New Roman"/>
                <a:cs typeface="Times New Roman"/>
              </a:rPr>
              <a:t>Biodelignification</a:t>
            </a:r>
            <a:r>
              <a:rPr lang="en-US" sz="1600" dirty="0" smtClean="0">
                <a:latin typeface="Times New Roman"/>
                <a:cs typeface="Times New Roman"/>
              </a:rPr>
              <a:t> and Hot-Water Extraction.” </a:t>
            </a:r>
            <a:r>
              <a:rPr lang="en-US" sz="1600" i="1" dirty="0" smtClean="0">
                <a:latin typeface="Times New Roman"/>
                <a:cs typeface="Times New Roman"/>
              </a:rPr>
              <a:t>Journal of Bioprocess Engineering and </a:t>
            </a:r>
            <a:r>
              <a:rPr lang="en-US" sz="1600" i="1" dirty="0" err="1" smtClean="0">
                <a:latin typeface="Times New Roman"/>
                <a:cs typeface="Times New Roman"/>
              </a:rPr>
              <a:t>Biorefinery</a:t>
            </a:r>
            <a:r>
              <a:rPr lang="en-US" sz="1600" dirty="0" smtClean="0">
                <a:latin typeface="Times New Roman"/>
                <a:cs typeface="Times New Roman"/>
              </a:rPr>
              <a:t> </a:t>
            </a:r>
            <a:r>
              <a:rPr lang="en-US" sz="1600" b="1" dirty="0" smtClean="0">
                <a:latin typeface="Times New Roman"/>
                <a:cs typeface="Times New Roman"/>
              </a:rPr>
              <a:t>2013</a:t>
            </a:r>
            <a:r>
              <a:rPr lang="en-US" sz="1600" dirty="0" smtClean="0">
                <a:latin typeface="Times New Roman"/>
                <a:cs typeface="Times New Roman"/>
              </a:rPr>
              <a:t>, </a:t>
            </a:r>
            <a:r>
              <a:rPr lang="en-US" sz="1600" i="1" dirty="0" smtClean="0">
                <a:latin typeface="Times New Roman"/>
                <a:cs typeface="Times New Roman"/>
              </a:rPr>
              <a:t>2</a:t>
            </a:r>
            <a:r>
              <a:rPr lang="en-US" sz="1600" dirty="0" smtClean="0">
                <a:latin typeface="Times New Roman"/>
                <a:cs typeface="Times New Roman"/>
              </a:rPr>
              <a:t> (2), 143–152 DOI: 10.1166/jbeb.2013.1048.</a:t>
            </a:r>
          </a:p>
          <a:p>
            <a:r>
              <a:rPr lang="en-US" sz="1600" dirty="0" smtClean="0">
                <a:latin typeface="Times New Roman"/>
                <a:cs typeface="Times New Roman"/>
              </a:rPr>
              <a:t>2. Driscoll, M. S.; </a:t>
            </a:r>
            <a:r>
              <a:rPr lang="en-US" sz="1600" dirty="0" err="1" smtClean="0">
                <a:latin typeface="Times New Roman"/>
                <a:cs typeface="Times New Roman"/>
              </a:rPr>
              <a:t>Stipanovic</a:t>
            </a:r>
            <a:r>
              <a:rPr lang="en-US" sz="1600" dirty="0" smtClean="0">
                <a:latin typeface="Times New Roman"/>
                <a:cs typeface="Times New Roman"/>
              </a:rPr>
              <a:t>, A. J.; Cheng, K.; Barber, V. A.; Manning, M.; Smith, J. L.; </a:t>
            </a:r>
            <a:r>
              <a:rPr lang="en-US" sz="1600" dirty="0" err="1" smtClean="0">
                <a:latin typeface="Times New Roman"/>
                <a:cs typeface="Times New Roman"/>
              </a:rPr>
              <a:t>Sundar</a:t>
            </a:r>
            <a:r>
              <a:rPr lang="en-US" sz="1600" dirty="0" smtClean="0">
                <a:latin typeface="Times New Roman"/>
                <a:cs typeface="Times New Roman"/>
              </a:rPr>
              <a:t>, S. “Ionizing radiation and a wood-based </a:t>
            </a:r>
            <a:r>
              <a:rPr lang="en-US" sz="1600" dirty="0" err="1" smtClean="0">
                <a:latin typeface="Times New Roman"/>
                <a:cs typeface="Times New Roman"/>
              </a:rPr>
              <a:t>biorefinery</a:t>
            </a:r>
            <a:r>
              <a:rPr lang="en-US" sz="1600" dirty="0" smtClean="0">
                <a:latin typeface="Times New Roman"/>
                <a:cs typeface="Times New Roman"/>
              </a:rPr>
              <a:t>.” </a:t>
            </a:r>
            <a:r>
              <a:rPr lang="en-US" sz="1600" i="1" dirty="0" smtClean="0">
                <a:latin typeface="Times New Roman"/>
                <a:cs typeface="Times New Roman"/>
              </a:rPr>
              <a:t>Radiation Physics and Chemistry</a:t>
            </a:r>
            <a:r>
              <a:rPr lang="en-US" sz="1600" dirty="0" smtClean="0">
                <a:latin typeface="Times New Roman"/>
                <a:cs typeface="Times New Roman"/>
              </a:rPr>
              <a:t> </a:t>
            </a:r>
            <a:r>
              <a:rPr lang="en-US" sz="1600" b="1" dirty="0" smtClean="0">
                <a:latin typeface="Times New Roman"/>
                <a:cs typeface="Times New Roman"/>
              </a:rPr>
              <a:t>2014</a:t>
            </a:r>
            <a:r>
              <a:rPr lang="en-US" sz="1600" dirty="0" smtClean="0">
                <a:latin typeface="Times New Roman"/>
                <a:cs typeface="Times New Roman"/>
              </a:rPr>
              <a:t>, </a:t>
            </a:r>
            <a:r>
              <a:rPr lang="en-US" sz="1600" i="1" dirty="0" smtClean="0">
                <a:latin typeface="Times New Roman"/>
                <a:cs typeface="Times New Roman"/>
              </a:rPr>
              <a:t>94</a:t>
            </a:r>
            <a:r>
              <a:rPr lang="en-US" sz="1600" dirty="0" smtClean="0">
                <a:latin typeface="Times New Roman"/>
                <a:cs typeface="Times New Roman"/>
              </a:rPr>
              <a:t>, 217–220 DOI: 10.1016/j.radphyschem.2013.05.045.</a:t>
            </a:r>
          </a:p>
          <a:p>
            <a:r>
              <a:rPr lang="en-US" sz="1600" dirty="0" smtClean="0">
                <a:latin typeface="Times New Roman"/>
                <a:cs typeface="Times New Roman"/>
              </a:rPr>
              <a:t>3. </a:t>
            </a:r>
            <a:r>
              <a:rPr lang="en-US" sz="1600" dirty="0" err="1" smtClean="0">
                <a:latin typeface="Times New Roman"/>
                <a:cs typeface="Times New Roman"/>
              </a:rPr>
              <a:t>Amidon</a:t>
            </a:r>
            <a:r>
              <a:rPr lang="en-US" sz="1600" dirty="0" smtClean="0">
                <a:latin typeface="Times New Roman"/>
                <a:cs typeface="Times New Roman"/>
              </a:rPr>
              <a:t>, T. E.; Wood, C. D.; </a:t>
            </a:r>
            <a:r>
              <a:rPr lang="en-US" sz="1600" dirty="0" err="1" smtClean="0">
                <a:latin typeface="Times New Roman"/>
                <a:cs typeface="Times New Roman"/>
              </a:rPr>
              <a:t>Shupe</a:t>
            </a:r>
            <a:r>
              <a:rPr lang="en-US" sz="1600" dirty="0" smtClean="0">
                <a:latin typeface="Times New Roman"/>
                <a:cs typeface="Times New Roman"/>
              </a:rPr>
              <a:t>, A. M.; Wang, Y.; Graves, M.; Liu, S. “</a:t>
            </a:r>
            <a:r>
              <a:rPr lang="en-US" sz="1600" dirty="0" err="1" smtClean="0">
                <a:latin typeface="Times New Roman"/>
                <a:cs typeface="Times New Roman"/>
              </a:rPr>
              <a:t>Biorefinery</a:t>
            </a:r>
            <a:r>
              <a:rPr lang="en-US" sz="1600" dirty="0" smtClean="0">
                <a:latin typeface="Times New Roman"/>
                <a:cs typeface="Times New Roman"/>
              </a:rPr>
              <a:t>: conversion of woody biomass to chemicals, energy and materials.” </a:t>
            </a:r>
            <a:r>
              <a:rPr lang="en-US" sz="1600" i="1" dirty="0" smtClean="0">
                <a:latin typeface="Times New Roman"/>
                <a:cs typeface="Times New Roman"/>
              </a:rPr>
              <a:t>Journal of </a:t>
            </a:r>
            <a:r>
              <a:rPr lang="en-US" sz="1600" i="1" dirty="0" err="1" smtClean="0">
                <a:latin typeface="Times New Roman"/>
                <a:cs typeface="Times New Roman"/>
              </a:rPr>
              <a:t>Biobased</a:t>
            </a:r>
            <a:r>
              <a:rPr lang="en-US" sz="1600" i="1" dirty="0" smtClean="0">
                <a:latin typeface="Times New Roman"/>
                <a:cs typeface="Times New Roman"/>
              </a:rPr>
              <a:t> Materials and </a:t>
            </a:r>
            <a:r>
              <a:rPr lang="en-US" sz="1600" i="1" dirty="0" err="1" smtClean="0">
                <a:latin typeface="Times New Roman"/>
                <a:cs typeface="Times New Roman"/>
              </a:rPr>
              <a:t>Bioenergy</a:t>
            </a:r>
            <a:r>
              <a:rPr lang="en-US" sz="1600" dirty="0" smtClean="0">
                <a:latin typeface="Times New Roman"/>
                <a:cs typeface="Times New Roman"/>
              </a:rPr>
              <a:t> </a:t>
            </a:r>
            <a:r>
              <a:rPr lang="en-US" sz="1600" b="1" dirty="0" smtClean="0">
                <a:latin typeface="Times New Roman"/>
                <a:cs typeface="Times New Roman"/>
              </a:rPr>
              <a:t>2008</a:t>
            </a:r>
            <a:r>
              <a:rPr lang="en-US" sz="1600" dirty="0" smtClean="0">
                <a:latin typeface="Times New Roman"/>
                <a:cs typeface="Times New Roman"/>
              </a:rPr>
              <a:t>, </a:t>
            </a:r>
            <a:r>
              <a:rPr lang="en-US" sz="1600" i="1" dirty="0" smtClean="0">
                <a:latin typeface="Times New Roman"/>
                <a:cs typeface="Times New Roman"/>
              </a:rPr>
              <a:t>2</a:t>
            </a:r>
            <a:r>
              <a:rPr lang="en-US" sz="1600" dirty="0" smtClean="0">
                <a:latin typeface="Times New Roman"/>
                <a:cs typeface="Times New Roman"/>
              </a:rPr>
              <a:t> (2), 100–120.</a:t>
            </a:r>
          </a:p>
          <a:p>
            <a:r>
              <a:rPr lang="en-US" sz="1600" dirty="0" smtClean="0">
                <a:latin typeface="Times New Roman"/>
                <a:cs typeface="Times New Roman"/>
              </a:rPr>
              <a:t>4. Gong, C.; </a:t>
            </a:r>
            <a:r>
              <a:rPr lang="en-US" sz="1600" dirty="0" err="1" smtClean="0">
                <a:latin typeface="Times New Roman"/>
                <a:cs typeface="Times New Roman"/>
              </a:rPr>
              <a:t>Goundalkar</a:t>
            </a:r>
            <a:r>
              <a:rPr lang="en-US" sz="1600" dirty="0" smtClean="0">
                <a:latin typeface="Times New Roman"/>
                <a:cs typeface="Times New Roman"/>
              </a:rPr>
              <a:t>, M. J.; </a:t>
            </a:r>
            <a:r>
              <a:rPr lang="en-US" sz="1600" dirty="0" err="1" smtClean="0">
                <a:latin typeface="Times New Roman"/>
                <a:cs typeface="Times New Roman"/>
              </a:rPr>
              <a:t>Bujanovic</a:t>
            </a:r>
            <a:r>
              <a:rPr lang="en-US" sz="1600" dirty="0" smtClean="0">
                <a:latin typeface="Times New Roman"/>
                <a:cs typeface="Times New Roman"/>
              </a:rPr>
              <a:t>, B. M.; </a:t>
            </a:r>
            <a:r>
              <a:rPr lang="en-US" sz="1600" dirty="0" err="1" smtClean="0">
                <a:latin typeface="Times New Roman"/>
                <a:cs typeface="Times New Roman"/>
              </a:rPr>
              <a:t>Amidon</a:t>
            </a:r>
            <a:r>
              <a:rPr lang="en-US" sz="1600" dirty="0" smtClean="0">
                <a:latin typeface="Times New Roman"/>
                <a:cs typeface="Times New Roman"/>
              </a:rPr>
              <a:t>, T. E. “Evaluation of Different Sulfur-Free Delignification Methods for Hot-Water Extracted Hardwood.” </a:t>
            </a:r>
            <a:r>
              <a:rPr lang="en-US" sz="1600" i="1" dirty="0" smtClean="0">
                <a:latin typeface="Times New Roman"/>
                <a:cs typeface="Times New Roman"/>
              </a:rPr>
              <a:t>J. Wood Chem. Technol.</a:t>
            </a:r>
            <a:r>
              <a:rPr lang="en-US" sz="1600" dirty="0" smtClean="0">
                <a:latin typeface="Times New Roman"/>
                <a:cs typeface="Times New Roman"/>
              </a:rPr>
              <a:t> </a:t>
            </a:r>
            <a:r>
              <a:rPr lang="en-US" sz="1600" b="1" dirty="0" smtClean="0">
                <a:latin typeface="Times New Roman"/>
                <a:cs typeface="Times New Roman"/>
              </a:rPr>
              <a:t>2012</a:t>
            </a:r>
            <a:r>
              <a:rPr lang="en-US" sz="1600" dirty="0" smtClean="0">
                <a:latin typeface="Times New Roman"/>
                <a:cs typeface="Times New Roman"/>
              </a:rPr>
              <a:t>, </a:t>
            </a:r>
            <a:r>
              <a:rPr lang="en-US" sz="1600" i="1" dirty="0" smtClean="0">
                <a:latin typeface="Times New Roman"/>
                <a:cs typeface="Times New Roman"/>
              </a:rPr>
              <a:t>32</a:t>
            </a:r>
            <a:r>
              <a:rPr lang="en-US" sz="1600" dirty="0" smtClean="0">
                <a:latin typeface="Times New Roman"/>
                <a:cs typeface="Times New Roman"/>
              </a:rPr>
              <a:t> (2), 93–104 DOI: 10.1080/02773813.2011.607534.</a:t>
            </a:r>
          </a:p>
          <a:p>
            <a:r>
              <a:rPr lang="en-US" sz="1600" dirty="0" smtClean="0"/>
              <a:t>5. </a:t>
            </a:r>
            <a:r>
              <a:rPr lang="en-US" sz="1600" dirty="0" err="1" smtClean="0"/>
              <a:t>Dence</a:t>
            </a:r>
            <a:r>
              <a:rPr lang="en-US" sz="1600" dirty="0" smtClean="0"/>
              <a:t>, C. W. The Determination of Lignin. In </a:t>
            </a:r>
            <a:r>
              <a:rPr lang="en-US" sz="1600" i="1" dirty="0" smtClean="0"/>
              <a:t>Methods in Lignin Chemistry</a:t>
            </a:r>
            <a:r>
              <a:rPr lang="en-US" sz="1600" dirty="0" smtClean="0"/>
              <a:t>; Lin, D. S. Y., </a:t>
            </a:r>
            <a:r>
              <a:rPr lang="en-US" sz="1600" dirty="0" err="1" smtClean="0"/>
              <a:t>Dence</a:t>
            </a:r>
            <a:r>
              <a:rPr lang="en-US" sz="1600" dirty="0" smtClean="0"/>
              <a:t>, P. E. D. C. W., Eds.; Springer Series in Wood Science; Springer Berlin Heidelberg, 1992; pp 33–61.</a:t>
            </a:r>
          </a:p>
        </p:txBody>
      </p:sp>
      <p:graphicFrame>
        <p:nvGraphicFramePr>
          <p:cNvPr id="58" name="Table 57"/>
          <p:cNvGraphicFramePr>
            <a:graphicFrameLocks noGrp="1"/>
          </p:cNvGraphicFramePr>
          <p:nvPr/>
        </p:nvGraphicFramePr>
        <p:xfrm>
          <a:off x="901825" y="29727996"/>
          <a:ext cx="10172575" cy="2197100"/>
        </p:xfrm>
        <a:graphic>
          <a:graphicData uri="http://schemas.openxmlformats.org/drawingml/2006/table">
            <a:tbl>
              <a:tblPr/>
              <a:tblGrid>
                <a:gridCol w="2803482"/>
                <a:gridCol w="4273538"/>
                <a:gridCol w="3095555"/>
              </a:tblGrid>
              <a:tr h="290025">
                <a:tc>
                  <a:txBody>
                    <a:bodyPr/>
                    <a:lstStyle/>
                    <a:p>
                      <a:pPr algn="ctr" fontAlgn="b"/>
                      <a:r>
                        <a:rPr lang="en-US" sz="2800" b="0" i="0" u="none" strike="noStrike" dirty="0" smtClean="0">
                          <a:latin typeface="Times New Roman"/>
                          <a:cs typeface="Times New Roman"/>
                        </a:rPr>
                        <a:t>EBI (</a:t>
                      </a:r>
                      <a:r>
                        <a:rPr lang="en-US" sz="2800" b="0" i="0" u="none" strike="noStrike" dirty="0" err="1">
                          <a:latin typeface="Times New Roman"/>
                          <a:cs typeface="Times New Roman"/>
                        </a:rPr>
                        <a:t>Kgy</a:t>
                      </a:r>
                      <a:r>
                        <a:rPr lang="en-US" sz="2800" b="0" i="0" u="none" strike="noStrike" dirty="0">
                          <a:latin typeface="Times New Roman"/>
                          <a:cs typeface="Times New Roman"/>
                        </a:rPr>
                        <a:t>)</a:t>
                      </a:r>
                    </a:p>
                  </a:txBody>
                  <a:tcPr marL="12700" marR="12700" marT="12700" marB="0" anchor="b">
                    <a:lnL>
                      <a:noFill/>
                    </a:lnL>
                    <a:lnR w="12700" cap="flat" cmpd="sng" algn="ctr">
                      <a:no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2800" b="0" i="0" u="none" strike="noStrike" dirty="0">
                          <a:latin typeface="Times New Roman"/>
                          <a:cs typeface="Times New Roman"/>
                        </a:rPr>
                        <a:t>HWE </a:t>
                      </a:r>
                      <a:r>
                        <a:rPr lang="en-US" sz="2800" b="0" i="0" u="none" strike="noStrike" dirty="0" smtClean="0">
                          <a:latin typeface="Times New Roman"/>
                          <a:cs typeface="Times New Roman"/>
                        </a:rPr>
                        <a:t>Yield</a:t>
                      </a:r>
                      <a:endParaRPr lang="en-US" sz="2800" b="0" i="0" u="none" strike="noStrike" dirty="0">
                        <a:latin typeface="Times New Roman"/>
                        <a:cs typeface="Times New Roman"/>
                      </a:endParaRPr>
                    </a:p>
                  </a:txBody>
                  <a:tcPr marL="12700" marR="12700" marT="12700" marB="0" anchor="b">
                    <a:lnL w="12700" cap="flat" cmpd="sng" algn="ctr">
                      <a:no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2800" b="0" i="0" u="none" strike="noStrike" dirty="0">
                          <a:latin typeface="Times New Roman"/>
                          <a:cs typeface="Times New Roman"/>
                        </a:rPr>
                        <a:t>AW </a:t>
                      </a:r>
                      <a:r>
                        <a:rPr lang="en-US" sz="2800" b="0" i="0" u="none" strike="noStrike" dirty="0" smtClean="0">
                          <a:latin typeface="Times New Roman"/>
                          <a:cs typeface="Times New Roman"/>
                        </a:rPr>
                        <a:t>Yield</a:t>
                      </a:r>
                      <a:endParaRPr lang="en-US" sz="2800" b="0" i="0" u="none" strike="noStrike" dirty="0">
                        <a:latin typeface="Times New Roman"/>
                        <a:cs typeface="Times New Roman"/>
                      </a:endParaRPr>
                    </a:p>
                  </a:txBody>
                  <a:tcPr marL="12700" marR="12700" marT="12700" marB="0" anchor="b">
                    <a:lnL>
                      <a:noFill/>
                    </a:lnL>
                    <a:lnR w="12700" cap="flat" cmpd="sng" algn="ctr">
                      <a:no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65100">
                <a:tc>
                  <a:txBody>
                    <a:bodyPr/>
                    <a:lstStyle/>
                    <a:p>
                      <a:pPr algn="ctr" fontAlgn="b"/>
                      <a:r>
                        <a:rPr lang="en-US" sz="2800" b="0" i="0" u="none" strike="noStrike" dirty="0">
                          <a:latin typeface="Times New Roman"/>
                          <a:cs typeface="Times New Roman"/>
                        </a:rPr>
                        <a:t>0</a:t>
                      </a:r>
                    </a:p>
                  </a:txBody>
                  <a:tcPr marL="12700" marR="12700" marT="12700" marB="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tcPr>
                </a:tc>
                <a:tc>
                  <a:txBody>
                    <a:bodyPr/>
                    <a:lstStyle/>
                    <a:p>
                      <a:pPr algn="ctr" fontAlgn="b"/>
                      <a:r>
                        <a:rPr lang="en-US" sz="2800" b="0" i="0" u="none" strike="noStrike" dirty="0">
                          <a:latin typeface="Times New Roman"/>
                          <a:cs typeface="Times New Roman"/>
                        </a:rPr>
                        <a:t>77.0</a:t>
                      </a:r>
                    </a:p>
                  </a:txBody>
                  <a:tcPr marL="12700" marR="12700" marT="12700" marB="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tcPr>
                </a:tc>
                <a:tc>
                  <a:txBody>
                    <a:bodyPr/>
                    <a:lstStyle/>
                    <a:p>
                      <a:pPr algn="ctr" fontAlgn="b"/>
                      <a:r>
                        <a:rPr lang="en-US" sz="2800" b="0" i="0" u="none" strike="noStrike" dirty="0">
                          <a:latin typeface="Times New Roman"/>
                          <a:cs typeface="Times New Roman"/>
                        </a:rPr>
                        <a:t>92.7</a:t>
                      </a:r>
                    </a:p>
                  </a:txBody>
                  <a:tcPr marL="12700" marR="12700" marT="12700" marB="0" anchor="b">
                    <a:lnL>
                      <a:noFill/>
                    </a:lnL>
                    <a:lnR>
                      <a:noFill/>
                    </a:lnR>
                    <a:lnT w="12700" cap="flat" cmpd="sng" algn="ctr">
                      <a:solidFill>
                        <a:scrgbClr r="0" g="0" b="0"/>
                      </a:solidFill>
                      <a:prstDash val="solid"/>
                      <a:round/>
                      <a:headEnd type="none" w="med" len="med"/>
                      <a:tailEnd type="none" w="med" len="med"/>
                    </a:lnT>
                    <a:lnB>
                      <a:noFill/>
                    </a:lnB>
                  </a:tcPr>
                </a:tc>
              </a:tr>
              <a:tr h="165100">
                <a:tc>
                  <a:txBody>
                    <a:bodyPr/>
                    <a:lstStyle/>
                    <a:p>
                      <a:pPr algn="ctr" fontAlgn="b"/>
                      <a:r>
                        <a:rPr lang="en-US" sz="2800" b="0" i="0" u="none" strike="noStrike" dirty="0">
                          <a:latin typeface="Times New Roman"/>
                          <a:cs typeface="Times New Roman"/>
                        </a:rPr>
                        <a:t>250</a:t>
                      </a:r>
                    </a:p>
                  </a:txBody>
                  <a:tcPr marL="12700" marR="12700" marT="12700" marB="0" anchor="b">
                    <a:lnL>
                      <a:noFill/>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2800" b="0" i="0" u="none" strike="noStrike" dirty="0">
                          <a:latin typeface="Times New Roman"/>
                          <a:cs typeface="Times New Roman"/>
                        </a:rPr>
                        <a:t>76.2</a:t>
                      </a:r>
                    </a:p>
                  </a:txBody>
                  <a:tcPr marL="12700" marR="12700" marT="12700"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2800" b="0" i="0" u="none" strike="noStrike">
                          <a:latin typeface="Times New Roman"/>
                          <a:cs typeface="Times New Roman"/>
                        </a:rPr>
                        <a:t>92.8</a:t>
                      </a:r>
                    </a:p>
                  </a:txBody>
                  <a:tcPr marL="12700" marR="12700" marT="12700" marB="0" anchor="b">
                    <a:lnL>
                      <a:noFill/>
                    </a:lnL>
                    <a:lnR>
                      <a:noFill/>
                    </a:lnR>
                    <a:lnT>
                      <a:noFill/>
                    </a:lnT>
                    <a:lnB>
                      <a:noFill/>
                    </a:lnB>
                  </a:tcPr>
                </a:tc>
              </a:tr>
              <a:tr h="165100">
                <a:tc>
                  <a:txBody>
                    <a:bodyPr/>
                    <a:lstStyle/>
                    <a:p>
                      <a:pPr algn="ctr" fontAlgn="b"/>
                      <a:r>
                        <a:rPr lang="en-US" sz="2800" b="0" i="0" u="none" strike="noStrike" dirty="0">
                          <a:latin typeface="Times New Roman"/>
                          <a:cs typeface="Times New Roman"/>
                        </a:rPr>
                        <a:t>750</a:t>
                      </a:r>
                    </a:p>
                  </a:txBody>
                  <a:tcPr marL="12700" marR="12700" marT="12700" marB="0" anchor="b">
                    <a:lnL>
                      <a:noFill/>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2800" b="0" i="0" u="none" strike="noStrike" dirty="0">
                          <a:latin typeface="Times New Roman"/>
                          <a:cs typeface="Times New Roman"/>
                        </a:rPr>
                        <a:t>67.2</a:t>
                      </a:r>
                    </a:p>
                  </a:txBody>
                  <a:tcPr marL="12700" marR="12700" marT="12700"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2800" b="0" i="0" u="none" strike="noStrike">
                          <a:latin typeface="Times New Roman"/>
                          <a:cs typeface="Times New Roman"/>
                        </a:rPr>
                        <a:t>91.1</a:t>
                      </a:r>
                    </a:p>
                  </a:txBody>
                  <a:tcPr marL="12700" marR="12700" marT="12700" marB="0" anchor="b">
                    <a:lnL>
                      <a:noFill/>
                    </a:lnL>
                    <a:lnR>
                      <a:noFill/>
                    </a:lnR>
                    <a:lnT>
                      <a:noFill/>
                    </a:lnT>
                    <a:lnB>
                      <a:noFill/>
                    </a:lnB>
                  </a:tcPr>
                </a:tc>
              </a:tr>
              <a:tr h="165100">
                <a:tc>
                  <a:txBody>
                    <a:bodyPr/>
                    <a:lstStyle/>
                    <a:p>
                      <a:pPr algn="ctr" fontAlgn="b"/>
                      <a:r>
                        <a:rPr lang="en-US" sz="2800" b="0" i="0" u="none" strike="noStrike" dirty="0">
                          <a:latin typeface="Times New Roman"/>
                          <a:cs typeface="Times New Roman"/>
                        </a:rPr>
                        <a:t>1000</a:t>
                      </a:r>
                    </a:p>
                  </a:txBody>
                  <a:tcPr marL="12700" marR="12700" marT="12700" marB="0" anchor="b">
                    <a:lnL>
                      <a:noFill/>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2800" b="0" i="0" u="none" strike="noStrike" dirty="0">
                          <a:latin typeface="Times New Roman"/>
                          <a:cs typeface="Times New Roman"/>
                        </a:rPr>
                        <a:t>64.3</a:t>
                      </a:r>
                    </a:p>
                  </a:txBody>
                  <a:tcPr marL="12700" marR="12700" marT="12700"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2800" b="0" i="0" u="none" strike="noStrike" dirty="0">
                          <a:latin typeface="Times New Roman"/>
                          <a:cs typeface="Times New Roman"/>
                        </a:rPr>
                        <a:t>88.4</a:t>
                      </a:r>
                    </a:p>
                  </a:txBody>
                  <a:tcPr marL="12700" marR="12700" marT="12700" marB="0" anchor="b">
                    <a:lnL>
                      <a:noFill/>
                    </a:lnL>
                    <a:lnR>
                      <a:noFill/>
                    </a:lnR>
                    <a:lnT>
                      <a:noFill/>
                    </a:lnT>
                    <a:lnB>
                      <a:noFill/>
                    </a:lnB>
                  </a:tcPr>
                </a:tc>
              </a:tr>
            </a:tbl>
          </a:graphicData>
        </a:graphic>
      </p:graphicFrame>
      <p:cxnSp>
        <p:nvCxnSpPr>
          <p:cNvPr id="60" name="Straight Connector 59"/>
          <p:cNvCxnSpPr/>
          <p:nvPr/>
        </p:nvCxnSpPr>
        <p:spPr>
          <a:xfrm>
            <a:off x="23831358" y="29181211"/>
            <a:ext cx="1866132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13106400" y="15204323"/>
            <a:ext cx="1305560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Rectangle 64"/>
          <p:cNvSpPr/>
          <p:nvPr/>
        </p:nvSpPr>
        <p:spPr>
          <a:xfrm>
            <a:off x="1183765" y="29214069"/>
            <a:ext cx="9343978" cy="584776"/>
          </a:xfrm>
          <a:prstGeom prst="rect">
            <a:avLst/>
          </a:prstGeom>
        </p:spPr>
        <p:txBody>
          <a:bodyPr wrap="square">
            <a:spAutoFit/>
          </a:bodyPr>
          <a:lstStyle/>
          <a:p>
            <a:pPr algn="ctr">
              <a:defRPr sz="3200" b="0" i="0" u="none" strike="noStrike" kern="1200" baseline="0">
                <a:solidFill>
                  <a:prstClr val="black"/>
                </a:solidFill>
                <a:latin typeface="Times New Roman"/>
                <a:ea typeface="+mn-ea"/>
                <a:cs typeface="Times New Roman"/>
              </a:defRPr>
            </a:pPr>
            <a:r>
              <a:rPr lang="en-US" sz="3200" dirty="0" smtClean="0"/>
              <a:t>HWE and AW Reactor Yields (% OD)</a:t>
            </a:r>
            <a:endParaRPr lang="en-US" sz="3200" dirty="0"/>
          </a:p>
        </p:txBody>
      </p:sp>
      <p:cxnSp>
        <p:nvCxnSpPr>
          <p:cNvPr id="66" name="Straight Connector 65"/>
          <p:cNvCxnSpPr/>
          <p:nvPr/>
        </p:nvCxnSpPr>
        <p:spPr>
          <a:xfrm>
            <a:off x="1566301" y="29066675"/>
            <a:ext cx="8827318"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15789773" y="8639697"/>
            <a:ext cx="1008568" cy="26938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14258384" y="8254855"/>
            <a:ext cx="3444334" cy="400110"/>
          </a:xfrm>
          <a:prstGeom prst="rect">
            <a:avLst/>
          </a:prstGeom>
          <a:noFill/>
        </p:spPr>
        <p:txBody>
          <a:bodyPr wrap="square" rtlCol="0">
            <a:spAutoFit/>
          </a:bodyPr>
          <a:lstStyle/>
          <a:p>
            <a:r>
              <a:rPr lang="en-US" sz="2000" dirty="0" smtClean="0">
                <a:latin typeface="Times New Roman"/>
                <a:cs typeface="Times New Roman"/>
              </a:rPr>
              <a:t>Recommended Treatment</a:t>
            </a:r>
            <a:endParaRPr lang="en-US" sz="2000" dirty="0">
              <a:latin typeface="Times New Roman"/>
              <a:cs typeface="Times New Roman"/>
            </a:endParaRPr>
          </a:p>
        </p:txBody>
      </p:sp>
      <p:pic>
        <p:nvPicPr>
          <p:cNvPr id="1032" name="Picture 8" descr="http://grafiport.com/logolar/2010/02/03/jpg/Firat_Universitesi_gvzp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729265" y="1703421"/>
            <a:ext cx="3763413" cy="3763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8500</TotalTime>
  <Words>1358</Words>
  <Application>Microsoft Office PowerPoint</Application>
  <PresentationFormat>Özel</PresentationFormat>
  <Paragraphs>83</Paragraphs>
  <Slides>1</Slides>
  <Notes>1</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vt:i4>
      </vt:variant>
    </vt:vector>
  </HeadingPairs>
  <TitlesOfParts>
    <vt:vector size="5" baseType="lpstr">
      <vt:lpstr>Arial</vt:lpstr>
      <vt:lpstr>Calibri</vt:lpstr>
      <vt:lpstr>Times New Roman</vt:lpstr>
      <vt:lpstr>Office Theme</vt:lpstr>
      <vt:lpstr>PowerPoint Sunusu</vt:lpstr>
    </vt:vector>
  </TitlesOfParts>
  <Company>SUNY Environmental Science and Forestry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Slide 1</dc:title>
  <dc:creator>Derek Corbett</dc:creator>
  <cp:lastModifiedBy>Muhammed Ali</cp:lastModifiedBy>
  <cp:revision>75</cp:revision>
  <cp:lastPrinted>2015-03-19T19:37:59Z</cp:lastPrinted>
  <dcterms:created xsi:type="dcterms:W3CDTF">2015-03-18T21:44:17Z</dcterms:created>
  <dcterms:modified xsi:type="dcterms:W3CDTF">2015-03-30T15:32:47Z</dcterms:modified>
</cp:coreProperties>
</file>